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9" r:id="rId4"/>
    <p:sldId id="260" r:id="rId5"/>
    <p:sldId id="330" r:id="rId6"/>
    <p:sldId id="261" r:id="rId7"/>
    <p:sldId id="331" r:id="rId8"/>
    <p:sldId id="332" r:id="rId9"/>
    <p:sldId id="333" r:id="rId10"/>
    <p:sldId id="334" r:id="rId11"/>
    <p:sldId id="335" r:id="rId12"/>
    <p:sldId id="336" r:id="rId13"/>
    <p:sldId id="337" r:id="rId14"/>
    <p:sldId id="338" r:id="rId15"/>
    <p:sldId id="343" r:id="rId16"/>
    <p:sldId id="344" r:id="rId17"/>
    <p:sldId id="345" r:id="rId18"/>
    <p:sldId id="339" r:id="rId19"/>
    <p:sldId id="340" r:id="rId20"/>
    <p:sldId id="341" r:id="rId21"/>
    <p:sldId id="342" r:id="rId22"/>
    <p:sldId id="346" r:id="rId23"/>
    <p:sldId id="347" r:id="rId24"/>
    <p:sldId id="348" r:id="rId25"/>
    <p:sldId id="349" r:id="rId26"/>
    <p:sldId id="350" r:id="rId27"/>
    <p:sldId id="353" r:id="rId28"/>
    <p:sldId id="351" r:id="rId29"/>
    <p:sldId id="352" r:id="rId30"/>
    <p:sldId id="354" r:id="rId31"/>
    <p:sldId id="355" r:id="rId32"/>
    <p:sldId id="356" r:id="rId33"/>
    <p:sldId id="3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BEC93-99DE-450C-8499-BCC3DF85CC74}" type="datetimeFigureOut">
              <a:rPr lang="en-US" smtClean="0"/>
              <a:t>5/12/2017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519F1-8B76-45E7-9FEE-5131E324B9F7}" type="slidenum">
              <a:rPr lang="en-US" smtClean="0"/>
              <a:t>‹#›</a:t>
            </a:fld>
            <a:endParaRPr lang="en-US"/>
          </a:p>
        </p:txBody>
      </p:sp>
    </p:spTree>
    <p:extLst>
      <p:ext uri="{BB962C8B-B14F-4D97-AF65-F5344CB8AC3E}">
        <p14:creationId xmlns:p14="http://schemas.microsoft.com/office/powerpoint/2010/main" val="51085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19F1-8B76-45E7-9FEE-5131E324B9F7}" type="slidenum">
              <a:rPr lang="en-US" smtClean="0"/>
              <a:t>1</a:t>
            </a:fld>
            <a:endParaRPr lang="en-US"/>
          </a:p>
        </p:txBody>
      </p:sp>
    </p:spTree>
    <p:extLst>
      <p:ext uri="{BB962C8B-B14F-4D97-AF65-F5344CB8AC3E}">
        <p14:creationId xmlns:p14="http://schemas.microsoft.com/office/powerpoint/2010/main" val="333214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21E21B-790B-4240-8EB2-68982F463F36}" type="datetime2">
              <a:rPr lang="en-US" smtClean="0"/>
              <a:t>Friday, May 12, 2017</a:t>
            </a:fld>
            <a:endParaRPr lang="en-US"/>
          </a:p>
        </p:txBody>
      </p:sp>
      <p:sp>
        <p:nvSpPr>
          <p:cNvPr id="5" name="Footer Placeholder 4"/>
          <p:cNvSpPr>
            <a:spLocks noGrp="1"/>
          </p:cNvSpPr>
          <p:nvPr>
            <p:ph type="ftr" sz="quarter" idx="11"/>
          </p:nvPr>
        </p:nvSpPr>
        <p:spPr/>
        <p:txBody>
          <a:bodyPr/>
          <a:lstStyle/>
          <a:p>
            <a:r>
              <a:rPr lang="en-US"/>
              <a:t>IT Partners, Inc - www.itpsap.com</a:t>
            </a:r>
          </a:p>
        </p:txBody>
      </p:sp>
      <p:sp>
        <p:nvSpPr>
          <p:cNvPr id="6" name="Slide Number Placeholder 5"/>
          <p:cNvSpPr>
            <a:spLocks noGrp="1"/>
          </p:cNvSpPr>
          <p:nvPr>
            <p:ph type="sldNum" sz="quarter" idx="12"/>
          </p:nvPr>
        </p:nvSpPr>
        <p:spPr/>
        <p:txBody>
          <a:bodyPr/>
          <a:lstStyle/>
          <a:p>
            <a:fld id="{C7531B23-603E-496F-A53E-A778CE42B338}" type="slidenum">
              <a:rPr lang="en-US" smtClean="0"/>
              <a:t>‹#›</a:t>
            </a:fld>
            <a:endParaRPr lang="en-US"/>
          </a:p>
        </p:txBody>
      </p:sp>
    </p:spTree>
    <p:extLst>
      <p:ext uri="{BB962C8B-B14F-4D97-AF65-F5344CB8AC3E}">
        <p14:creationId xmlns:p14="http://schemas.microsoft.com/office/powerpoint/2010/main" val="263720492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1A077-9C53-4694-A905-281BDCFE5575}" type="datetime2">
              <a:rPr lang="en-US" smtClean="0"/>
              <a:t>Friday, May 12, 2017</a:t>
            </a:fld>
            <a:endParaRPr lang="en-US"/>
          </a:p>
        </p:txBody>
      </p:sp>
      <p:sp>
        <p:nvSpPr>
          <p:cNvPr id="5" name="Footer Placeholder 4"/>
          <p:cNvSpPr>
            <a:spLocks noGrp="1"/>
          </p:cNvSpPr>
          <p:nvPr>
            <p:ph type="ftr" sz="quarter" idx="11"/>
          </p:nvPr>
        </p:nvSpPr>
        <p:spPr/>
        <p:txBody>
          <a:bodyPr/>
          <a:lstStyle/>
          <a:p>
            <a:r>
              <a:rPr lang="en-US"/>
              <a:t>IT Partners, Inc - www.itpsap.com</a:t>
            </a:r>
          </a:p>
        </p:txBody>
      </p:sp>
      <p:sp>
        <p:nvSpPr>
          <p:cNvPr id="6" name="Slide Number Placeholder 5"/>
          <p:cNvSpPr>
            <a:spLocks noGrp="1"/>
          </p:cNvSpPr>
          <p:nvPr>
            <p:ph type="sldNum" sz="quarter" idx="12"/>
          </p:nvPr>
        </p:nvSpPr>
        <p:spPr/>
        <p:txBody>
          <a:bodyPr/>
          <a:lstStyle/>
          <a:p>
            <a:fld id="{C7531B23-603E-496F-A53E-A778CE42B338}" type="slidenum">
              <a:rPr lang="en-US" smtClean="0"/>
              <a:t>‹#›</a:t>
            </a:fld>
            <a:endParaRPr lang="en-US"/>
          </a:p>
        </p:txBody>
      </p:sp>
    </p:spTree>
    <p:extLst>
      <p:ext uri="{BB962C8B-B14F-4D97-AF65-F5344CB8AC3E}">
        <p14:creationId xmlns:p14="http://schemas.microsoft.com/office/powerpoint/2010/main" val="145559508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052E6-58B1-4712-A779-515E23CEC8A6}" type="datetime2">
              <a:rPr lang="en-US" smtClean="0"/>
              <a:t>Friday, May 12, 2017</a:t>
            </a:fld>
            <a:endParaRPr lang="en-US"/>
          </a:p>
        </p:txBody>
      </p:sp>
      <p:sp>
        <p:nvSpPr>
          <p:cNvPr id="5" name="Footer Placeholder 4"/>
          <p:cNvSpPr>
            <a:spLocks noGrp="1"/>
          </p:cNvSpPr>
          <p:nvPr>
            <p:ph type="ftr" sz="quarter" idx="11"/>
          </p:nvPr>
        </p:nvSpPr>
        <p:spPr/>
        <p:txBody>
          <a:bodyPr/>
          <a:lstStyle/>
          <a:p>
            <a:r>
              <a:rPr lang="en-US"/>
              <a:t>IT Partners, Inc - www.itpsap.com</a:t>
            </a:r>
          </a:p>
        </p:txBody>
      </p:sp>
      <p:sp>
        <p:nvSpPr>
          <p:cNvPr id="6" name="Slide Number Placeholder 5"/>
          <p:cNvSpPr>
            <a:spLocks noGrp="1"/>
          </p:cNvSpPr>
          <p:nvPr>
            <p:ph type="sldNum" sz="quarter" idx="12"/>
          </p:nvPr>
        </p:nvSpPr>
        <p:spPr/>
        <p:txBody>
          <a:bodyPr/>
          <a:lstStyle/>
          <a:p>
            <a:fld id="{C7531B23-603E-496F-A53E-A778CE42B338}" type="slidenum">
              <a:rPr lang="en-US" smtClean="0"/>
              <a:t>‹#›</a:t>
            </a:fld>
            <a:endParaRPr lang="en-US"/>
          </a:p>
        </p:txBody>
      </p:sp>
    </p:spTree>
    <p:extLst>
      <p:ext uri="{BB962C8B-B14F-4D97-AF65-F5344CB8AC3E}">
        <p14:creationId xmlns:p14="http://schemas.microsoft.com/office/powerpoint/2010/main" val="199244943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711200" y="5969000"/>
            <a:ext cx="1828800" cy="101600"/>
          </a:xfrm>
          <a:prstGeom prst="rect">
            <a:avLst/>
          </a:prstGeom>
          <a:solidFill>
            <a:srgbClr val="EF7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8" name="Rectangle 7"/>
          <p:cNvSpPr/>
          <p:nvPr userDrawn="1"/>
        </p:nvSpPr>
        <p:spPr>
          <a:xfrm>
            <a:off x="2641600" y="5969000"/>
            <a:ext cx="1828800" cy="101600"/>
          </a:xfrm>
          <a:prstGeom prst="rect">
            <a:avLst/>
          </a:prstGeom>
          <a:solidFill>
            <a:srgbClr val="F6D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9" name="Rectangle 8"/>
          <p:cNvSpPr/>
          <p:nvPr userDrawn="1"/>
        </p:nvSpPr>
        <p:spPr>
          <a:xfrm>
            <a:off x="4572000" y="5969000"/>
            <a:ext cx="1828800" cy="101600"/>
          </a:xfrm>
          <a:prstGeom prst="rect">
            <a:avLst/>
          </a:prstGeom>
          <a:solidFill>
            <a:srgbClr val="7FC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10" name="Rectangle 9"/>
          <p:cNvSpPr/>
          <p:nvPr userDrawn="1"/>
        </p:nvSpPr>
        <p:spPr>
          <a:xfrm>
            <a:off x="6502400" y="5969000"/>
            <a:ext cx="1828800" cy="101600"/>
          </a:xfrm>
          <a:prstGeom prst="rect">
            <a:avLst/>
          </a:prstGeom>
          <a:solidFill>
            <a:srgbClr val="7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Tree>
    <p:extLst>
      <p:ext uri="{BB962C8B-B14F-4D97-AF65-F5344CB8AC3E}">
        <p14:creationId xmlns:p14="http://schemas.microsoft.com/office/powerpoint/2010/main" val="37549976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12" name="Group 11"/>
          <p:cNvGrpSpPr/>
          <p:nvPr userDrawn="1"/>
        </p:nvGrpSpPr>
        <p:grpSpPr>
          <a:xfrm>
            <a:off x="4888992" y="1143000"/>
            <a:ext cx="2414016" cy="50800"/>
            <a:chOff x="3675888" y="857250"/>
            <a:chExt cx="1810512" cy="38100"/>
          </a:xfrm>
        </p:grpSpPr>
        <p:sp>
          <p:nvSpPr>
            <p:cNvPr id="7" name="Rectangle 6"/>
            <p:cNvSpPr/>
            <p:nvPr userDrawn="1"/>
          </p:nvSpPr>
          <p:spPr>
            <a:xfrm>
              <a:off x="3675888" y="857250"/>
              <a:ext cx="438912" cy="38100"/>
            </a:xfrm>
            <a:prstGeom prst="rect">
              <a:avLst/>
            </a:prstGeom>
            <a:solidFill>
              <a:srgbClr val="EF7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8" name="Rectangle 7"/>
            <p:cNvSpPr/>
            <p:nvPr userDrawn="1"/>
          </p:nvSpPr>
          <p:spPr>
            <a:xfrm>
              <a:off x="4133088" y="857250"/>
              <a:ext cx="438912" cy="38100"/>
            </a:xfrm>
            <a:prstGeom prst="rect">
              <a:avLst/>
            </a:prstGeom>
            <a:solidFill>
              <a:srgbClr val="F6D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9" name="Rectangle 8"/>
            <p:cNvSpPr/>
            <p:nvPr userDrawn="1"/>
          </p:nvSpPr>
          <p:spPr>
            <a:xfrm>
              <a:off x="4590288" y="857250"/>
              <a:ext cx="438912" cy="38100"/>
            </a:xfrm>
            <a:prstGeom prst="rect">
              <a:avLst/>
            </a:prstGeom>
            <a:solidFill>
              <a:srgbClr val="7FC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10" name="Rectangle 9"/>
            <p:cNvSpPr/>
            <p:nvPr userDrawn="1"/>
          </p:nvSpPr>
          <p:spPr>
            <a:xfrm>
              <a:off x="5047488" y="857250"/>
              <a:ext cx="438912" cy="38100"/>
            </a:xfrm>
            <a:prstGeom prst="rect">
              <a:avLst/>
            </a:prstGeom>
            <a:solidFill>
              <a:srgbClr val="7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grpSp>
      <p:sp>
        <p:nvSpPr>
          <p:cNvPr id="13" name="Title 1"/>
          <p:cNvSpPr>
            <a:spLocks noGrp="1"/>
          </p:cNvSpPr>
          <p:nvPr>
            <p:ph type="title" hasCustomPrompt="1"/>
          </p:nvPr>
        </p:nvSpPr>
        <p:spPr>
          <a:xfrm>
            <a:off x="3657600" y="381000"/>
            <a:ext cx="4876800" cy="635000"/>
          </a:xfrm>
          <a:prstGeom prst="rect">
            <a:avLst/>
          </a:prstGeom>
        </p:spPr>
        <p:txBody>
          <a:bodyPr/>
          <a:lstStyle>
            <a:lvl1pPr algn="ctr">
              <a:defRPr sz="4267" b="0" kern="1000" spc="133" baseline="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972114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12" name="Group 11"/>
          <p:cNvGrpSpPr/>
          <p:nvPr userDrawn="1"/>
        </p:nvGrpSpPr>
        <p:grpSpPr>
          <a:xfrm>
            <a:off x="4888992" y="1143000"/>
            <a:ext cx="2414016" cy="50800"/>
            <a:chOff x="3675888" y="857250"/>
            <a:chExt cx="1810512" cy="38100"/>
          </a:xfrm>
        </p:grpSpPr>
        <p:sp>
          <p:nvSpPr>
            <p:cNvPr id="7" name="Rectangle 6"/>
            <p:cNvSpPr/>
            <p:nvPr userDrawn="1"/>
          </p:nvSpPr>
          <p:spPr>
            <a:xfrm>
              <a:off x="3675888" y="857250"/>
              <a:ext cx="438912" cy="38100"/>
            </a:xfrm>
            <a:prstGeom prst="rect">
              <a:avLst/>
            </a:prstGeom>
            <a:solidFill>
              <a:srgbClr val="EF7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8" name="Rectangle 7"/>
            <p:cNvSpPr/>
            <p:nvPr userDrawn="1"/>
          </p:nvSpPr>
          <p:spPr>
            <a:xfrm>
              <a:off x="4133088" y="857250"/>
              <a:ext cx="438912" cy="38100"/>
            </a:xfrm>
            <a:prstGeom prst="rect">
              <a:avLst/>
            </a:prstGeom>
            <a:solidFill>
              <a:srgbClr val="F6D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9" name="Rectangle 8"/>
            <p:cNvSpPr/>
            <p:nvPr userDrawn="1"/>
          </p:nvSpPr>
          <p:spPr>
            <a:xfrm>
              <a:off x="4590288" y="857250"/>
              <a:ext cx="438912" cy="38100"/>
            </a:xfrm>
            <a:prstGeom prst="rect">
              <a:avLst/>
            </a:prstGeom>
            <a:solidFill>
              <a:srgbClr val="7FC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10" name="Rectangle 9"/>
            <p:cNvSpPr/>
            <p:nvPr userDrawn="1"/>
          </p:nvSpPr>
          <p:spPr>
            <a:xfrm>
              <a:off x="5047488" y="857250"/>
              <a:ext cx="438912" cy="38100"/>
            </a:xfrm>
            <a:prstGeom prst="rect">
              <a:avLst/>
            </a:prstGeom>
            <a:solidFill>
              <a:srgbClr val="7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grpSp>
      <p:sp>
        <p:nvSpPr>
          <p:cNvPr id="13" name="Title 1"/>
          <p:cNvSpPr>
            <a:spLocks noGrp="1"/>
          </p:cNvSpPr>
          <p:nvPr>
            <p:ph type="title" hasCustomPrompt="1"/>
          </p:nvPr>
        </p:nvSpPr>
        <p:spPr>
          <a:xfrm>
            <a:off x="3657600" y="381000"/>
            <a:ext cx="4876800" cy="635000"/>
          </a:xfrm>
          <a:prstGeom prst="rect">
            <a:avLst/>
          </a:prstGeom>
        </p:spPr>
        <p:txBody>
          <a:bodyPr/>
          <a:lstStyle>
            <a:lvl1pPr algn="ctr">
              <a:defRPr sz="4267" b="0" kern="1000" spc="133" baseline="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236632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12" name="Group 11"/>
          <p:cNvGrpSpPr/>
          <p:nvPr userDrawn="1"/>
        </p:nvGrpSpPr>
        <p:grpSpPr>
          <a:xfrm>
            <a:off x="4888992" y="1143000"/>
            <a:ext cx="2414016" cy="50800"/>
            <a:chOff x="3675888" y="857250"/>
            <a:chExt cx="1810512" cy="38100"/>
          </a:xfrm>
        </p:grpSpPr>
        <p:sp>
          <p:nvSpPr>
            <p:cNvPr id="7" name="Rectangle 6"/>
            <p:cNvSpPr/>
            <p:nvPr userDrawn="1"/>
          </p:nvSpPr>
          <p:spPr>
            <a:xfrm>
              <a:off x="3675888" y="857250"/>
              <a:ext cx="438912" cy="38100"/>
            </a:xfrm>
            <a:prstGeom prst="rect">
              <a:avLst/>
            </a:prstGeom>
            <a:solidFill>
              <a:srgbClr val="EF7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8" name="Rectangle 7"/>
            <p:cNvSpPr/>
            <p:nvPr userDrawn="1"/>
          </p:nvSpPr>
          <p:spPr>
            <a:xfrm>
              <a:off x="4133088" y="857250"/>
              <a:ext cx="438912" cy="38100"/>
            </a:xfrm>
            <a:prstGeom prst="rect">
              <a:avLst/>
            </a:prstGeom>
            <a:solidFill>
              <a:srgbClr val="F6D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9" name="Rectangle 8"/>
            <p:cNvSpPr/>
            <p:nvPr userDrawn="1"/>
          </p:nvSpPr>
          <p:spPr>
            <a:xfrm>
              <a:off x="4590288" y="857250"/>
              <a:ext cx="438912" cy="38100"/>
            </a:xfrm>
            <a:prstGeom prst="rect">
              <a:avLst/>
            </a:prstGeom>
            <a:solidFill>
              <a:srgbClr val="7FC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10" name="Rectangle 9"/>
            <p:cNvSpPr/>
            <p:nvPr userDrawn="1"/>
          </p:nvSpPr>
          <p:spPr>
            <a:xfrm>
              <a:off x="5047488" y="857250"/>
              <a:ext cx="438912" cy="38100"/>
            </a:xfrm>
            <a:prstGeom prst="rect">
              <a:avLst/>
            </a:prstGeom>
            <a:solidFill>
              <a:srgbClr val="7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grpSp>
      <p:sp>
        <p:nvSpPr>
          <p:cNvPr id="13" name="Title 1"/>
          <p:cNvSpPr>
            <a:spLocks noGrp="1"/>
          </p:cNvSpPr>
          <p:nvPr>
            <p:ph type="title" hasCustomPrompt="1"/>
          </p:nvPr>
        </p:nvSpPr>
        <p:spPr>
          <a:xfrm>
            <a:off x="3657600" y="381000"/>
            <a:ext cx="4876800" cy="635000"/>
          </a:xfrm>
          <a:prstGeom prst="rect">
            <a:avLst/>
          </a:prstGeom>
        </p:spPr>
        <p:txBody>
          <a:bodyPr/>
          <a:lstStyle>
            <a:lvl1pPr algn="ctr">
              <a:defRPr sz="4267" b="0" kern="1000" spc="133" baseline="0">
                <a:solidFill>
                  <a:schemeClr val="bg1">
                    <a:lumMod val="50000"/>
                  </a:schemeClr>
                </a:solidFill>
              </a:defRPr>
            </a:lvl1pPr>
          </a:lstStyle>
          <a:p>
            <a:r>
              <a:rPr lang="en-US" dirty="0"/>
              <a:t>Click to edit title</a:t>
            </a:r>
          </a:p>
        </p:txBody>
      </p:sp>
    </p:spTree>
    <p:extLst>
      <p:ext uri="{BB962C8B-B14F-4D97-AF65-F5344CB8AC3E}">
        <p14:creationId xmlns:p14="http://schemas.microsoft.com/office/powerpoint/2010/main" val="35122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C7F66-439D-45FB-8CD4-3F7BA1617F3D}" type="datetime2">
              <a:rPr lang="en-US" smtClean="0"/>
              <a:t>Friday, May 12, 2017</a:t>
            </a:fld>
            <a:endParaRPr lang="en-US"/>
          </a:p>
        </p:txBody>
      </p:sp>
      <p:sp>
        <p:nvSpPr>
          <p:cNvPr id="5" name="Footer Placeholder 4"/>
          <p:cNvSpPr>
            <a:spLocks noGrp="1"/>
          </p:cNvSpPr>
          <p:nvPr>
            <p:ph type="ftr" sz="quarter" idx="11"/>
          </p:nvPr>
        </p:nvSpPr>
        <p:spPr/>
        <p:txBody>
          <a:bodyPr/>
          <a:lstStyle/>
          <a:p>
            <a:r>
              <a:rPr lang="en-US"/>
              <a:t>IT Partners, Inc - www.itpsap.com</a:t>
            </a:r>
          </a:p>
        </p:txBody>
      </p:sp>
      <p:sp>
        <p:nvSpPr>
          <p:cNvPr id="6" name="Slide Number Placeholder 5"/>
          <p:cNvSpPr>
            <a:spLocks noGrp="1"/>
          </p:cNvSpPr>
          <p:nvPr>
            <p:ph type="sldNum" sz="quarter" idx="12"/>
          </p:nvPr>
        </p:nvSpPr>
        <p:spPr/>
        <p:txBody>
          <a:bodyPr/>
          <a:lstStyle/>
          <a:p>
            <a:fld id="{C7531B23-603E-496F-A53E-A778CE42B338}" type="slidenum">
              <a:rPr lang="en-US" smtClean="0"/>
              <a:t>‹#›</a:t>
            </a:fld>
            <a:endParaRPr lang="en-US"/>
          </a:p>
        </p:txBody>
      </p:sp>
    </p:spTree>
    <p:extLst>
      <p:ext uri="{BB962C8B-B14F-4D97-AF65-F5344CB8AC3E}">
        <p14:creationId xmlns:p14="http://schemas.microsoft.com/office/powerpoint/2010/main" val="34425886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A7017B-5685-4E0E-B322-749BFCD80ADB}" type="datetime2">
              <a:rPr lang="en-US" smtClean="0"/>
              <a:t>Friday, May 12, 2017</a:t>
            </a:fld>
            <a:endParaRPr lang="en-US"/>
          </a:p>
        </p:txBody>
      </p:sp>
      <p:sp>
        <p:nvSpPr>
          <p:cNvPr id="5" name="Footer Placeholder 4"/>
          <p:cNvSpPr>
            <a:spLocks noGrp="1"/>
          </p:cNvSpPr>
          <p:nvPr>
            <p:ph type="ftr" sz="quarter" idx="11"/>
          </p:nvPr>
        </p:nvSpPr>
        <p:spPr/>
        <p:txBody>
          <a:bodyPr/>
          <a:lstStyle/>
          <a:p>
            <a:r>
              <a:rPr lang="en-US"/>
              <a:t>IT Partners, Inc - www.itpsap.com</a:t>
            </a:r>
          </a:p>
        </p:txBody>
      </p:sp>
      <p:sp>
        <p:nvSpPr>
          <p:cNvPr id="6" name="Slide Number Placeholder 5"/>
          <p:cNvSpPr>
            <a:spLocks noGrp="1"/>
          </p:cNvSpPr>
          <p:nvPr>
            <p:ph type="sldNum" sz="quarter" idx="12"/>
          </p:nvPr>
        </p:nvSpPr>
        <p:spPr/>
        <p:txBody>
          <a:bodyPr/>
          <a:lstStyle/>
          <a:p>
            <a:fld id="{C7531B23-603E-496F-A53E-A778CE42B338}" type="slidenum">
              <a:rPr lang="en-US" smtClean="0"/>
              <a:t>‹#›</a:t>
            </a:fld>
            <a:endParaRPr lang="en-US"/>
          </a:p>
        </p:txBody>
      </p:sp>
    </p:spTree>
    <p:extLst>
      <p:ext uri="{BB962C8B-B14F-4D97-AF65-F5344CB8AC3E}">
        <p14:creationId xmlns:p14="http://schemas.microsoft.com/office/powerpoint/2010/main" val="386432751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854149-1783-4046-8CB7-ED6AE4E3EE33}" type="datetime2">
              <a:rPr lang="en-US" smtClean="0"/>
              <a:t>Friday, May 12, 2017</a:t>
            </a:fld>
            <a:endParaRPr lang="en-US"/>
          </a:p>
        </p:txBody>
      </p:sp>
      <p:sp>
        <p:nvSpPr>
          <p:cNvPr id="6" name="Footer Placeholder 5"/>
          <p:cNvSpPr>
            <a:spLocks noGrp="1"/>
          </p:cNvSpPr>
          <p:nvPr>
            <p:ph type="ftr" sz="quarter" idx="11"/>
          </p:nvPr>
        </p:nvSpPr>
        <p:spPr/>
        <p:txBody>
          <a:bodyPr/>
          <a:lstStyle/>
          <a:p>
            <a:r>
              <a:rPr lang="en-US"/>
              <a:t>IT Partners, Inc - www.itpsap.com</a:t>
            </a:r>
          </a:p>
        </p:txBody>
      </p:sp>
      <p:sp>
        <p:nvSpPr>
          <p:cNvPr id="7" name="Slide Number Placeholder 6"/>
          <p:cNvSpPr>
            <a:spLocks noGrp="1"/>
          </p:cNvSpPr>
          <p:nvPr>
            <p:ph type="sldNum" sz="quarter" idx="12"/>
          </p:nvPr>
        </p:nvSpPr>
        <p:spPr/>
        <p:txBody>
          <a:bodyPr/>
          <a:lstStyle/>
          <a:p>
            <a:fld id="{C7531B23-603E-496F-A53E-A778CE42B338}" type="slidenum">
              <a:rPr lang="en-US" smtClean="0"/>
              <a:t>‹#›</a:t>
            </a:fld>
            <a:endParaRPr lang="en-US"/>
          </a:p>
        </p:txBody>
      </p:sp>
    </p:spTree>
    <p:extLst>
      <p:ext uri="{BB962C8B-B14F-4D97-AF65-F5344CB8AC3E}">
        <p14:creationId xmlns:p14="http://schemas.microsoft.com/office/powerpoint/2010/main" val="90277636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333115-4947-41E0-A38F-EDE015C48253}" type="datetime2">
              <a:rPr lang="en-US" smtClean="0"/>
              <a:t>Friday, May 12, 2017</a:t>
            </a:fld>
            <a:endParaRPr lang="en-US"/>
          </a:p>
        </p:txBody>
      </p:sp>
      <p:sp>
        <p:nvSpPr>
          <p:cNvPr id="8" name="Footer Placeholder 7"/>
          <p:cNvSpPr>
            <a:spLocks noGrp="1"/>
          </p:cNvSpPr>
          <p:nvPr>
            <p:ph type="ftr" sz="quarter" idx="11"/>
          </p:nvPr>
        </p:nvSpPr>
        <p:spPr/>
        <p:txBody>
          <a:bodyPr/>
          <a:lstStyle/>
          <a:p>
            <a:r>
              <a:rPr lang="en-US"/>
              <a:t>IT Partners, Inc - www.itpsap.com</a:t>
            </a:r>
          </a:p>
        </p:txBody>
      </p:sp>
      <p:sp>
        <p:nvSpPr>
          <p:cNvPr id="9" name="Slide Number Placeholder 8"/>
          <p:cNvSpPr>
            <a:spLocks noGrp="1"/>
          </p:cNvSpPr>
          <p:nvPr>
            <p:ph type="sldNum" sz="quarter" idx="12"/>
          </p:nvPr>
        </p:nvSpPr>
        <p:spPr/>
        <p:txBody>
          <a:bodyPr/>
          <a:lstStyle/>
          <a:p>
            <a:fld id="{C7531B23-603E-496F-A53E-A778CE42B338}" type="slidenum">
              <a:rPr lang="en-US" smtClean="0"/>
              <a:t>‹#›</a:t>
            </a:fld>
            <a:endParaRPr lang="en-US"/>
          </a:p>
        </p:txBody>
      </p:sp>
    </p:spTree>
    <p:extLst>
      <p:ext uri="{BB962C8B-B14F-4D97-AF65-F5344CB8AC3E}">
        <p14:creationId xmlns:p14="http://schemas.microsoft.com/office/powerpoint/2010/main" val="350037575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8638A4-5436-4C07-95F2-DF7260F239FE}" type="datetime2">
              <a:rPr lang="en-US" smtClean="0"/>
              <a:t>Friday, May 12, 2017</a:t>
            </a:fld>
            <a:endParaRPr lang="en-US"/>
          </a:p>
        </p:txBody>
      </p:sp>
      <p:sp>
        <p:nvSpPr>
          <p:cNvPr id="4" name="Footer Placeholder 3"/>
          <p:cNvSpPr>
            <a:spLocks noGrp="1"/>
          </p:cNvSpPr>
          <p:nvPr>
            <p:ph type="ftr" sz="quarter" idx="11"/>
          </p:nvPr>
        </p:nvSpPr>
        <p:spPr/>
        <p:txBody>
          <a:bodyPr/>
          <a:lstStyle/>
          <a:p>
            <a:r>
              <a:rPr lang="en-US"/>
              <a:t>IT Partners, Inc - www.itpsap.com</a:t>
            </a:r>
          </a:p>
        </p:txBody>
      </p:sp>
      <p:sp>
        <p:nvSpPr>
          <p:cNvPr id="5" name="Slide Number Placeholder 4"/>
          <p:cNvSpPr>
            <a:spLocks noGrp="1"/>
          </p:cNvSpPr>
          <p:nvPr>
            <p:ph type="sldNum" sz="quarter" idx="12"/>
          </p:nvPr>
        </p:nvSpPr>
        <p:spPr/>
        <p:txBody>
          <a:bodyPr/>
          <a:lstStyle/>
          <a:p>
            <a:fld id="{C7531B23-603E-496F-A53E-A778CE42B338}" type="slidenum">
              <a:rPr lang="en-US" smtClean="0"/>
              <a:t>‹#›</a:t>
            </a:fld>
            <a:endParaRPr lang="en-US"/>
          </a:p>
        </p:txBody>
      </p:sp>
    </p:spTree>
    <p:extLst>
      <p:ext uri="{BB962C8B-B14F-4D97-AF65-F5344CB8AC3E}">
        <p14:creationId xmlns:p14="http://schemas.microsoft.com/office/powerpoint/2010/main" val="292713016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91A83-33B5-4365-BD66-4F9A69522B2E}" type="datetime2">
              <a:rPr lang="en-US" smtClean="0"/>
              <a:t>Friday, May 12, 2017</a:t>
            </a:fld>
            <a:endParaRPr lang="en-US"/>
          </a:p>
        </p:txBody>
      </p:sp>
      <p:sp>
        <p:nvSpPr>
          <p:cNvPr id="3" name="Footer Placeholder 2"/>
          <p:cNvSpPr>
            <a:spLocks noGrp="1"/>
          </p:cNvSpPr>
          <p:nvPr>
            <p:ph type="ftr" sz="quarter" idx="11"/>
          </p:nvPr>
        </p:nvSpPr>
        <p:spPr/>
        <p:txBody>
          <a:bodyPr/>
          <a:lstStyle/>
          <a:p>
            <a:r>
              <a:rPr lang="en-US"/>
              <a:t>IT Partners, Inc - www.itpsap.com</a:t>
            </a:r>
          </a:p>
        </p:txBody>
      </p:sp>
      <p:sp>
        <p:nvSpPr>
          <p:cNvPr id="4" name="Slide Number Placeholder 3"/>
          <p:cNvSpPr>
            <a:spLocks noGrp="1"/>
          </p:cNvSpPr>
          <p:nvPr>
            <p:ph type="sldNum" sz="quarter" idx="12"/>
          </p:nvPr>
        </p:nvSpPr>
        <p:spPr/>
        <p:txBody>
          <a:bodyPr/>
          <a:lstStyle/>
          <a:p>
            <a:fld id="{C7531B23-603E-496F-A53E-A778CE42B338}" type="slidenum">
              <a:rPr lang="en-US" smtClean="0"/>
              <a:t>‹#›</a:t>
            </a:fld>
            <a:endParaRPr lang="en-US"/>
          </a:p>
        </p:txBody>
      </p:sp>
    </p:spTree>
    <p:extLst>
      <p:ext uri="{BB962C8B-B14F-4D97-AF65-F5344CB8AC3E}">
        <p14:creationId xmlns:p14="http://schemas.microsoft.com/office/powerpoint/2010/main" val="20445474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E9AE44-5305-4FB0-8F74-68F962F2F6B3}" type="datetime2">
              <a:rPr lang="en-US" smtClean="0"/>
              <a:t>Friday, May 12, 2017</a:t>
            </a:fld>
            <a:endParaRPr lang="en-US"/>
          </a:p>
        </p:txBody>
      </p:sp>
      <p:sp>
        <p:nvSpPr>
          <p:cNvPr id="6" name="Footer Placeholder 5"/>
          <p:cNvSpPr>
            <a:spLocks noGrp="1"/>
          </p:cNvSpPr>
          <p:nvPr>
            <p:ph type="ftr" sz="quarter" idx="11"/>
          </p:nvPr>
        </p:nvSpPr>
        <p:spPr/>
        <p:txBody>
          <a:bodyPr/>
          <a:lstStyle/>
          <a:p>
            <a:r>
              <a:rPr lang="en-US"/>
              <a:t>IT Partners, Inc - www.itpsap.com</a:t>
            </a:r>
          </a:p>
        </p:txBody>
      </p:sp>
      <p:sp>
        <p:nvSpPr>
          <p:cNvPr id="7" name="Slide Number Placeholder 6"/>
          <p:cNvSpPr>
            <a:spLocks noGrp="1"/>
          </p:cNvSpPr>
          <p:nvPr>
            <p:ph type="sldNum" sz="quarter" idx="12"/>
          </p:nvPr>
        </p:nvSpPr>
        <p:spPr/>
        <p:txBody>
          <a:bodyPr/>
          <a:lstStyle/>
          <a:p>
            <a:fld id="{C7531B23-603E-496F-A53E-A778CE42B338}" type="slidenum">
              <a:rPr lang="en-US" smtClean="0"/>
              <a:t>‹#›</a:t>
            </a:fld>
            <a:endParaRPr lang="en-US"/>
          </a:p>
        </p:txBody>
      </p:sp>
    </p:spTree>
    <p:extLst>
      <p:ext uri="{BB962C8B-B14F-4D97-AF65-F5344CB8AC3E}">
        <p14:creationId xmlns:p14="http://schemas.microsoft.com/office/powerpoint/2010/main" val="177395772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F4B074-D37D-4505-80C6-AA3F3A986809}" type="datetime2">
              <a:rPr lang="en-US" smtClean="0"/>
              <a:t>Friday, May 12, 2017</a:t>
            </a:fld>
            <a:endParaRPr lang="en-US"/>
          </a:p>
        </p:txBody>
      </p:sp>
      <p:sp>
        <p:nvSpPr>
          <p:cNvPr id="6" name="Footer Placeholder 5"/>
          <p:cNvSpPr>
            <a:spLocks noGrp="1"/>
          </p:cNvSpPr>
          <p:nvPr>
            <p:ph type="ftr" sz="quarter" idx="11"/>
          </p:nvPr>
        </p:nvSpPr>
        <p:spPr/>
        <p:txBody>
          <a:bodyPr/>
          <a:lstStyle/>
          <a:p>
            <a:r>
              <a:rPr lang="en-US"/>
              <a:t>IT Partners, Inc - www.itpsap.com</a:t>
            </a:r>
          </a:p>
        </p:txBody>
      </p:sp>
      <p:sp>
        <p:nvSpPr>
          <p:cNvPr id="7" name="Slide Number Placeholder 6"/>
          <p:cNvSpPr>
            <a:spLocks noGrp="1"/>
          </p:cNvSpPr>
          <p:nvPr>
            <p:ph type="sldNum" sz="quarter" idx="12"/>
          </p:nvPr>
        </p:nvSpPr>
        <p:spPr/>
        <p:txBody>
          <a:bodyPr/>
          <a:lstStyle/>
          <a:p>
            <a:fld id="{C7531B23-603E-496F-A53E-A778CE42B338}" type="slidenum">
              <a:rPr lang="en-US" smtClean="0"/>
              <a:t>‹#›</a:t>
            </a:fld>
            <a:endParaRPr lang="en-US"/>
          </a:p>
        </p:txBody>
      </p:sp>
    </p:spTree>
    <p:extLst>
      <p:ext uri="{BB962C8B-B14F-4D97-AF65-F5344CB8AC3E}">
        <p14:creationId xmlns:p14="http://schemas.microsoft.com/office/powerpoint/2010/main" val="41761515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1DA34-9A98-4605-8341-FDD87B7C0798}" type="datetime2">
              <a:rPr lang="en-US" smtClean="0"/>
              <a:t>Friday, May 12, 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 Partners, Inc - www.itpsap.com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31B23-603E-496F-A53E-A778CE42B338}" type="slidenum">
              <a:rPr lang="en-US" smtClean="0"/>
              <a:t>‹#›</a:t>
            </a:fld>
            <a:endParaRPr lang="en-US"/>
          </a:p>
        </p:txBody>
      </p:sp>
    </p:spTree>
    <p:extLst>
      <p:ext uri="{BB962C8B-B14F-4D97-AF65-F5344CB8AC3E}">
        <p14:creationId xmlns:p14="http://schemas.microsoft.com/office/powerpoint/2010/main" val="1361489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wipe dir="r"/>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183" y="5088739"/>
            <a:ext cx="6721098" cy="769441"/>
          </a:xfrm>
          <a:prstGeom prst="rect">
            <a:avLst/>
          </a:prstGeom>
          <a:noFill/>
        </p:spPr>
        <p:txBody>
          <a:bodyPr wrap="square" rtlCol="0">
            <a:spAutoFit/>
          </a:bodyPr>
          <a:lstStyle/>
          <a:p>
            <a:pPr algn="l"/>
            <a:r>
              <a:rPr lang="en-US" sz="4400" b="1" dirty="0">
                <a:solidFill>
                  <a:schemeClr val="tx1">
                    <a:lumMod val="50000"/>
                    <a:lumOff val="50000"/>
                  </a:schemeClr>
                </a:solidFill>
                <a:latin typeface="Open Sans" pitchFamily="34" charset="0"/>
                <a:ea typeface="Open Sans" pitchFamily="34" charset="0"/>
                <a:cs typeface="Open Sans" pitchFamily="34" charset="0"/>
              </a:rPr>
              <a:t>Core Data Services (CDS)</a:t>
            </a:r>
          </a:p>
        </p:txBody>
      </p:sp>
      <p:pic>
        <p:nvPicPr>
          <p:cNvPr id="2" name="Picture 1"/>
          <p:cNvPicPr>
            <a:picLocks noChangeAspect="1"/>
          </p:cNvPicPr>
          <p:nvPr/>
        </p:nvPicPr>
        <p:blipFill>
          <a:blip r:embed="rId3"/>
          <a:stretch>
            <a:fillRect/>
          </a:stretch>
        </p:blipFill>
        <p:spPr>
          <a:xfrm>
            <a:off x="1431802" y="2072559"/>
            <a:ext cx="10077054" cy="2508067"/>
          </a:xfrm>
          <a:prstGeom prst="rect">
            <a:avLst/>
          </a:prstGeom>
        </p:spPr>
      </p:pic>
      <p:sp>
        <p:nvSpPr>
          <p:cNvPr id="6" name="TextBox 5"/>
          <p:cNvSpPr txBox="1"/>
          <p:nvPr/>
        </p:nvSpPr>
        <p:spPr>
          <a:xfrm>
            <a:off x="9851367" y="6366294"/>
            <a:ext cx="1966822" cy="369332"/>
          </a:xfrm>
          <a:prstGeom prst="rect">
            <a:avLst/>
          </a:prstGeom>
          <a:noFill/>
        </p:spPr>
        <p:txBody>
          <a:bodyPr wrap="square" rtlCol="0">
            <a:spAutoFit/>
          </a:bodyPr>
          <a:lstStyle/>
          <a:p>
            <a:r>
              <a:rPr lang="en-US" dirty="0">
                <a:solidFill>
                  <a:schemeClr val="bg1">
                    <a:lumMod val="75000"/>
                  </a:schemeClr>
                </a:solidFill>
              </a:rPr>
              <a:t>May 19th, 2017</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19" y="288873"/>
            <a:ext cx="3718913" cy="1398964"/>
          </a:xfrm>
          <a:prstGeom prst="rect">
            <a:avLst/>
          </a:prstGeom>
        </p:spPr>
      </p:pic>
    </p:spTree>
    <p:extLst>
      <p:ext uri="{BB962C8B-B14F-4D97-AF65-F5344CB8AC3E}">
        <p14:creationId xmlns:p14="http://schemas.microsoft.com/office/powerpoint/2010/main" val="369570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Creating First CDS View (Using AWS)</a:t>
            </a:r>
          </a:p>
        </p:txBody>
      </p:sp>
      <p:sp>
        <p:nvSpPr>
          <p:cNvPr id="10" name="Text Placeholder 9"/>
          <p:cNvSpPr>
            <a:spLocks noGrp="1"/>
          </p:cNvSpPr>
          <p:nvPr>
            <p:ph type="body" sz="half" idx="2"/>
          </p:nvPr>
        </p:nvSpPr>
        <p:spPr/>
        <p:txBody>
          <a:bodyPr/>
          <a:lstStyle/>
          <a:p>
            <a:r>
              <a:rPr lang="en-US" dirty="0"/>
              <a:t>Opening Annotations – These declare high level data about the CDS view:</a:t>
            </a:r>
          </a:p>
          <a:p>
            <a:pPr marL="285750" indent="-285750">
              <a:buFont typeface="Arial" panose="020B0604020202020204" pitchFamily="34" charset="0"/>
              <a:buChar char="•"/>
            </a:pPr>
            <a:r>
              <a:rPr lang="en-US" dirty="0"/>
              <a:t>@</a:t>
            </a:r>
            <a:r>
              <a:rPr lang="en-US" dirty="0" err="1"/>
              <a:t>AbapCatalog.sqlViewName</a:t>
            </a:r>
            <a:r>
              <a:rPr lang="en-US" dirty="0"/>
              <a:t> is the only mandatory annotation for a non-extending CDS View  source file.</a:t>
            </a:r>
          </a:p>
          <a:p>
            <a:pPr marL="285750" indent="-285750">
              <a:buFont typeface="Arial" panose="020B0604020202020204" pitchFamily="34" charset="0"/>
              <a:buChar char="•"/>
            </a:pPr>
            <a:r>
              <a:rPr lang="en-US" dirty="0"/>
              <a:t>@</a:t>
            </a:r>
            <a:r>
              <a:rPr lang="en-US" dirty="0" err="1"/>
              <a:t>AbapControl.authorizationCheck</a:t>
            </a:r>
            <a:r>
              <a:rPr lang="en-US" dirty="0"/>
              <a:t> specifies whether an authorization check should be performed for the current CDS view. </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11" name="Picture Placeholder 10"/>
          <p:cNvPicPr>
            <a:picLocks noGrp="1"/>
          </p:cNvPicPr>
          <p:nvPr>
            <p:ph type="pic" idx="1"/>
          </p:nvPr>
        </p:nvPicPr>
        <p:blipFill>
          <a:blip r:embed="rId2">
            <a:extLst>
              <a:ext uri="{28A0092B-C50C-407E-A947-70E740481C1C}">
                <a14:useLocalDpi xmlns:a14="http://schemas.microsoft.com/office/drawing/2010/main" val="0"/>
              </a:ext>
            </a:extLst>
          </a:blip>
          <a:srcRect l="2488" r="2488"/>
          <a:stretch>
            <a:fillRect/>
          </a:stretch>
        </p:blipFill>
        <p:spPr>
          <a:prstGeom prst="rect">
            <a:avLst/>
          </a:prstGeom>
        </p:spPr>
      </p:pic>
    </p:spTree>
    <p:extLst>
      <p:ext uri="{BB962C8B-B14F-4D97-AF65-F5344CB8AC3E}">
        <p14:creationId xmlns:p14="http://schemas.microsoft.com/office/powerpoint/2010/main" val="153301719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Creating First CDS View (Using AWS)</a:t>
            </a:r>
          </a:p>
        </p:txBody>
      </p:sp>
      <p:sp>
        <p:nvSpPr>
          <p:cNvPr id="10" name="Text Placeholder 9"/>
          <p:cNvSpPr>
            <a:spLocks noGrp="1"/>
          </p:cNvSpPr>
          <p:nvPr>
            <p:ph type="body" sz="half" idx="2"/>
          </p:nvPr>
        </p:nvSpPr>
        <p:spPr/>
        <p:txBody>
          <a:bodyPr/>
          <a:lstStyle/>
          <a:p>
            <a:r>
              <a:rPr lang="en-US" dirty="0" err="1"/>
              <a:t>Datasource</a:t>
            </a:r>
            <a:r>
              <a:rPr lang="en-US" dirty="0"/>
              <a:t> Declarations-</a:t>
            </a:r>
          </a:p>
          <a:p>
            <a:r>
              <a:rPr lang="en-US" dirty="0"/>
              <a:t>This section will come after the opening Annotations, but before the first curly bracket. Within this section, the developer specifies:</a:t>
            </a:r>
          </a:p>
          <a:p>
            <a:pPr marL="285750" lvl="0" indent="-285750">
              <a:buFont typeface="Arial" panose="020B0604020202020204" pitchFamily="34" charset="0"/>
              <a:buChar char="•"/>
            </a:pPr>
            <a:r>
              <a:rPr lang="en-US" dirty="0"/>
              <a:t>the type of view (define or extend view)</a:t>
            </a:r>
          </a:p>
          <a:p>
            <a:pPr marL="285750" lvl="0" indent="-285750">
              <a:buFont typeface="Arial" panose="020B0604020202020204" pitchFamily="34" charset="0"/>
              <a:buChar char="•"/>
            </a:pPr>
            <a:r>
              <a:rPr lang="en-US" dirty="0"/>
              <a:t>the CDS view name (in this case ZJON_CDS_VIEW_EXAMPLE), </a:t>
            </a:r>
          </a:p>
          <a:p>
            <a:pPr marL="285750" lvl="0" indent="-285750">
              <a:buFont typeface="Arial" panose="020B0604020202020204" pitchFamily="34" charset="0"/>
              <a:buChar char="•"/>
            </a:pPr>
            <a:r>
              <a:rPr lang="en-US" dirty="0"/>
              <a:t>the source table or view (SNWD_SO)</a:t>
            </a:r>
          </a:p>
          <a:p>
            <a:pPr marL="285750" lvl="0" indent="-285750">
              <a:buFont typeface="Arial" panose="020B0604020202020204" pitchFamily="34" charset="0"/>
              <a:buChar char="•"/>
            </a:pPr>
            <a:r>
              <a:rPr lang="en-US" dirty="0"/>
              <a:t>Any parameters (more on this later)</a:t>
            </a:r>
          </a:p>
          <a:p>
            <a:pPr marL="285750" lvl="0" indent="-285750">
              <a:buFont typeface="Arial" panose="020B0604020202020204" pitchFamily="34" charset="0"/>
              <a:buChar char="•"/>
            </a:pPr>
            <a:r>
              <a:rPr lang="en-US" dirty="0"/>
              <a:t>Any joins/associations (more on this later)</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11" name="Picture Placeholder 10"/>
          <p:cNvPicPr>
            <a:picLocks noGrp="1"/>
          </p:cNvPicPr>
          <p:nvPr>
            <p:ph type="pic" idx="1"/>
          </p:nvPr>
        </p:nvPicPr>
        <p:blipFill>
          <a:blip r:embed="rId2">
            <a:extLst>
              <a:ext uri="{28A0092B-C50C-407E-A947-70E740481C1C}">
                <a14:useLocalDpi xmlns:a14="http://schemas.microsoft.com/office/drawing/2010/main" val="0"/>
              </a:ext>
            </a:extLst>
          </a:blip>
          <a:srcRect l="2488" r="2488"/>
          <a:stretch>
            <a:fillRect/>
          </a:stretch>
        </p:blipFill>
        <p:spPr>
          <a:prstGeom prst="rect">
            <a:avLst/>
          </a:prstGeom>
        </p:spPr>
      </p:pic>
    </p:spTree>
    <p:extLst>
      <p:ext uri="{BB962C8B-B14F-4D97-AF65-F5344CB8AC3E}">
        <p14:creationId xmlns:p14="http://schemas.microsoft.com/office/powerpoint/2010/main" val="235030152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Creating First CDS View (Using AWS)</a:t>
            </a:r>
          </a:p>
        </p:txBody>
      </p:sp>
      <p:sp>
        <p:nvSpPr>
          <p:cNvPr id="10" name="Text Placeholder 9"/>
          <p:cNvSpPr>
            <a:spLocks noGrp="1"/>
          </p:cNvSpPr>
          <p:nvPr>
            <p:ph type="body" sz="half" idx="2"/>
          </p:nvPr>
        </p:nvSpPr>
        <p:spPr/>
        <p:txBody>
          <a:bodyPr>
            <a:normAutofit lnSpcReduction="10000"/>
          </a:bodyPr>
          <a:lstStyle/>
          <a:p>
            <a:r>
              <a:rPr lang="en-US" dirty="0"/>
              <a:t>Field Declarations and Specifications</a:t>
            </a:r>
          </a:p>
          <a:p>
            <a:pPr marL="285750" indent="-285750">
              <a:buFont typeface="Arial" panose="020B0604020202020204" pitchFamily="34" charset="0"/>
              <a:buChar char="•"/>
            </a:pPr>
            <a:r>
              <a:rPr lang="en-US" dirty="0"/>
              <a:t>After the first curly bracket comes the desired fields from the table, as well as any fields that are to be computed. </a:t>
            </a:r>
          </a:p>
          <a:p>
            <a:pPr marL="285750" indent="-285750">
              <a:buFont typeface="Arial" panose="020B0604020202020204" pitchFamily="34" charset="0"/>
              <a:buChar char="•"/>
            </a:pPr>
            <a:r>
              <a:rPr lang="en-US" dirty="0"/>
              <a:t>This is the section that a developer will primarily utilize to take advantage of code-pushdown. </a:t>
            </a:r>
          </a:p>
          <a:p>
            <a:pPr marL="285750" indent="-285750">
              <a:buFont typeface="Arial" panose="020B0604020202020204" pitchFamily="34" charset="0"/>
              <a:buChar char="•"/>
            </a:pPr>
            <a:r>
              <a:rPr lang="en-US" dirty="0"/>
              <a:t>The CASE function allows a particular value to be returned based on the value of a table field. </a:t>
            </a:r>
          </a:p>
          <a:p>
            <a:pPr marL="285750" indent="-285750">
              <a:buFont typeface="Arial" panose="020B0604020202020204" pitchFamily="34" charset="0"/>
              <a:buChar char="•"/>
            </a:pPr>
            <a:r>
              <a:rPr lang="en-US" dirty="0"/>
              <a:t>We define the field returned as ‘</a:t>
            </a:r>
            <a:r>
              <a:rPr lang="en-US" dirty="0" err="1"/>
              <a:t>payment_status</a:t>
            </a:r>
            <a:r>
              <a:rPr lang="en-US" dirty="0"/>
              <a:t>’. To the calling program, there’s no difference between this generated field and a regular database field.</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11" name="Picture Placeholder 10"/>
          <p:cNvPicPr>
            <a:picLocks noGrp="1"/>
          </p:cNvPicPr>
          <p:nvPr>
            <p:ph type="pic" idx="1"/>
          </p:nvPr>
        </p:nvPicPr>
        <p:blipFill>
          <a:blip r:embed="rId2">
            <a:extLst>
              <a:ext uri="{28A0092B-C50C-407E-A947-70E740481C1C}">
                <a14:useLocalDpi xmlns:a14="http://schemas.microsoft.com/office/drawing/2010/main" val="0"/>
              </a:ext>
            </a:extLst>
          </a:blip>
          <a:srcRect l="2488" r="2488"/>
          <a:stretch>
            <a:fillRect/>
          </a:stretch>
        </p:blipFill>
        <p:spPr>
          <a:prstGeom prst="rect">
            <a:avLst/>
          </a:prstGeom>
        </p:spPr>
      </p:pic>
    </p:spTree>
    <p:extLst>
      <p:ext uri="{BB962C8B-B14F-4D97-AF65-F5344CB8AC3E}">
        <p14:creationId xmlns:p14="http://schemas.microsoft.com/office/powerpoint/2010/main" val="188677544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Creating First CDS View (Using AWS)</a:t>
            </a:r>
          </a:p>
        </p:txBody>
      </p:sp>
      <p:sp>
        <p:nvSpPr>
          <p:cNvPr id="10" name="Text Placeholder 9"/>
          <p:cNvSpPr>
            <a:spLocks noGrp="1"/>
          </p:cNvSpPr>
          <p:nvPr>
            <p:ph type="body" sz="half" idx="2"/>
          </p:nvPr>
        </p:nvSpPr>
        <p:spPr/>
        <p:txBody>
          <a:bodyPr>
            <a:normAutofit/>
          </a:bodyPr>
          <a:lstStyle/>
          <a:p>
            <a:r>
              <a:rPr lang="en-US" dirty="0"/>
              <a:t> Select Conditions, Restrictions, and Grouping Declarations</a:t>
            </a:r>
          </a:p>
          <a:p>
            <a:r>
              <a:rPr lang="en-US" dirty="0"/>
              <a:t>The last section of the DDL source file is where you would add any selection restrictions (such as a where clause) in addition to any aggregation instructions (such as GROUP BY). We will be covering both of these options in later examples.</a:t>
            </a:r>
          </a:p>
          <a:p>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11" name="Picture Placeholder 10"/>
          <p:cNvPicPr>
            <a:picLocks noGrp="1"/>
          </p:cNvPicPr>
          <p:nvPr>
            <p:ph type="pic" idx="1"/>
          </p:nvPr>
        </p:nvPicPr>
        <p:blipFill>
          <a:blip r:embed="rId2">
            <a:extLst>
              <a:ext uri="{28A0092B-C50C-407E-A947-70E740481C1C}">
                <a14:useLocalDpi xmlns:a14="http://schemas.microsoft.com/office/drawing/2010/main" val="0"/>
              </a:ext>
            </a:extLst>
          </a:blip>
          <a:srcRect l="2488" r="2488"/>
          <a:stretch>
            <a:fillRect/>
          </a:stretch>
        </p:blipFill>
        <p:spPr>
          <a:prstGeom prst="rect">
            <a:avLst/>
          </a:prstGeom>
        </p:spPr>
      </p:pic>
    </p:spTree>
    <p:extLst>
      <p:ext uri="{BB962C8B-B14F-4D97-AF65-F5344CB8AC3E}">
        <p14:creationId xmlns:p14="http://schemas.microsoft.com/office/powerpoint/2010/main" val="355852366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Previewing a CDS View</a:t>
            </a:r>
          </a:p>
        </p:txBody>
      </p:sp>
      <p:sp>
        <p:nvSpPr>
          <p:cNvPr id="10" name="Text Placeholder 9"/>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CDS Views can be previewed right within the Eclipse editor. To do this, right-click on the created view, select “Open With” and then select “Data Preview” from the submenu. (Note that in other versions of the ABAP Development Tools, the “Data Preview” option may appear immediately in the menu when you right click.)</a:t>
            </a:r>
          </a:p>
          <a:p>
            <a:pPr marL="285750" indent="-285750">
              <a:buFont typeface="Arial" panose="020B0604020202020204" pitchFamily="34" charset="0"/>
              <a:buChar char="•"/>
            </a:pPr>
            <a:r>
              <a:rPr lang="en-US" dirty="0"/>
              <a:t>Notice that, along with the data we have selected from the </a:t>
            </a:r>
            <a:r>
              <a:rPr lang="en-US" dirty="0" err="1"/>
              <a:t>snwd_so</a:t>
            </a:r>
            <a:r>
              <a:rPr lang="en-US" dirty="0"/>
              <a:t> table, we also have the calculated field </a:t>
            </a:r>
            <a:r>
              <a:rPr lang="en-US" dirty="0" err="1"/>
              <a:t>payment_status</a:t>
            </a:r>
            <a:r>
              <a:rPr lang="en-US" dirty="0"/>
              <a:t> that was created using the CASE function.</a:t>
            </a:r>
          </a:p>
          <a:p>
            <a:endParaRPr lang="en-US" dirty="0"/>
          </a:p>
          <a:p>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5183188" y="987424"/>
            <a:ext cx="6172200" cy="4873625"/>
          </a:xfrm>
          <a:prstGeom prst="rect">
            <a:avLst/>
          </a:prstGeom>
        </p:spPr>
      </p:pic>
    </p:spTree>
    <p:extLst>
      <p:ext uri="{BB962C8B-B14F-4D97-AF65-F5344CB8AC3E}">
        <p14:creationId xmlns:p14="http://schemas.microsoft.com/office/powerpoint/2010/main" val="377609770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20" y="457200"/>
            <a:ext cx="3932237" cy="1193240"/>
          </a:xfrm>
        </p:spPr>
        <p:txBody>
          <a:bodyPr>
            <a:normAutofit/>
          </a:bodyPr>
          <a:lstStyle/>
          <a:p>
            <a:r>
              <a:rPr lang="en-US" dirty="0">
                <a:solidFill>
                  <a:srgbClr val="FF0000"/>
                </a:solidFill>
              </a:rPr>
              <a:t>What happens on the HANA DB?</a:t>
            </a:r>
          </a:p>
        </p:txBody>
      </p:sp>
      <p:sp>
        <p:nvSpPr>
          <p:cNvPr id="10" name="Text Placeholder 9"/>
          <p:cNvSpPr>
            <a:spLocks noGrp="1"/>
          </p:cNvSpPr>
          <p:nvPr>
            <p:ph type="body" sz="half" idx="2"/>
          </p:nvPr>
        </p:nvSpPr>
        <p:spPr>
          <a:xfrm>
            <a:off x="348792" y="1650440"/>
            <a:ext cx="3946373" cy="4693799"/>
          </a:xfrm>
        </p:spPr>
        <p:txBody>
          <a:bodyPr>
            <a:normAutofit lnSpcReduction="10000"/>
          </a:bodyPr>
          <a:lstStyle/>
          <a:p>
            <a:pPr marL="285750" indent="-285750">
              <a:buFont typeface="Arial" panose="020B0604020202020204" pitchFamily="34" charset="0"/>
              <a:buChar char="•"/>
            </a:pPr>
            <a:r>
              <a:rPr lang="en-US" dirty="0"/>
              <a:t>When you create an ABAP CDS View, a corresponding view is created on the HANA DB matching the CDS view created on the ABAP side.</a:t>
            </a:r>
          </a:p>
          <a:p>
            <a:pPr marL="285750" indent="-285750">
              <a:buFont typeface="Arial" panose="020B0604020202020204" pitchFamily="34" charset="0"/>
              <a:buChar char="•"/>
            </a:pPr>
            <a:r>
              <a:rPr lang="en-US" dirty="0"/>
              <a:t>This view will have the SQL View name that you provided (after the @</a:t>
            </a:r>
            <a:r>
              <a:rPr lang="en-US" dirty="0" err="1"/>
              <a:t>AbapCatalog.sqlViewName</a:t>
            </a:r>
            <a:r>
              <a:rPr lang="en-US" dirty="0"/>
              <a:t>  annotation) and will be generated automatically after you create the CDS view.</a:t>
            </a:r>
          </a:p>
          <a:p>
            <a:pPr marL="285750" indent="-285750">
              <a:buFont typeface="Arial" panose="020B0604020202020204" pitchFamily="34" charset="0"/>
              <a:buChar char="•"/>
            </a:pPr>
            <a:r>
              <a:rPr lang="en-US" dirty="0"/>
              <a:t>The corresponding HANA view does not require a separate transport to move between HANA </a:t>
            </a:r>
            <a:r>
              <a:rPr lang="en-US" dirty="0" err="1"/>
              <a:t>DBs.</a:t>
            </a:r>
            <a:r>
              <a:rPr lang="en-US" dirty="0"/>
              <a:t> Once the view is transported and executed on SAP NetWeaver, the HANA View will be generated automatically in the corresponding HANA DB.</a:t>
            </a:r>
          </a:p>
          <a:p>
            <a:pPr marL="285750" indent="-285750">
              <a:buFont typeface="Arial" panose="020B0604020202020204" pitchFamily="34" charset="0"/>
              <a:buChar char="•"/>
            </a:pPr>
            <a:r>
              <a:rPr lang="en-US" dirty="0"/>
              <a:t>You can view the create SQL view in Eclipse by using the SQL HANA Administrator Perspective (described on the next slide).</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7" name="Picture Placeholder 10"/>
          <p:cNvPicPr>
            <a:picLocks noGrp="1"/>
          </p:cNvPicPr>
          <p:nvPr>
            <p:ph type="pic" idx="1"/>
          </p:nvPr>
        </p:nvPicPr>
        <p:blipFill>
          <a:blip r:embed="rId2">
            <a:extLst>
              <a:ext uri="{28A0092B-C50C-407E-A947-70E740481C1C}">
                <a14:useLocalDpi xmlns:a14="http://schemas.microsoft.com/office/drawing/2010/main" val="0"/>
              </a:ext>
            </a:extLst>
          </a:blip>
          <a:srcRect l="2488" r="2488"/>
          <a:stretch>
            <a:fillRect/>
          </a:stretch>
        </p:blipFill>
        <p:spPr>
          <a:prstGeom prst="rect">
            <a:avLst/>
          </a:prstGeom>
        </p:spPr>
      </p:pic>
    </p:spTree>
    <p:extLst>
      <p:ext uri="{BB962C8B-B14F-4D97-AF65-F5344CB8AC3E}">
        <p14:creationId xmlns:p14="http://schemas.microsoft.com/office/powerpoint/2010/main" val="224911866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20" y="457200"/>
            <a:ext cx="3932237" cy="1193240"/>
          </a:xfrm>
        </p:spPr>
        <p:txBody>
          <a:bodyPr>
            <a:normAutofit/>
          </a:bodyPr>
          <a:lstStyle/>
          <a:p>
            <a:r>
              <a:rPr lang="en-US" dirty="0">
                <a:solidFill>
                  <a:srgbClr val="FF0000"/>
                </a:solidFill>
              </a:rPr>
              <a:t>What happens on the HANA DB?</a:t>
            </a:r>
          </a:p>
        </p:txBody>
      </p:sp>
      <p:sp>
        <p:nvSpPr>
          <p:cNvPr id="10" name="Text Placeholder 9"/>
          <p:cNvSpPr>
            <a:spLocks noGrp="1"/>
          </p:cNvSpPr>
          <p:nvPr>
            <p:ph type="body" sz="half" idx="2"/>
          </p:nvPr>
        </p:nvSpPr>
        <p:spPr>
          <a:xfrm>
            <a:off x="348792" y="1650440"/>
            <a:ext cx="3946373" cy="4210609"/>
          </a:xfrm>
        </p:spPr>
        <p:txBody>
          <a:bodyPr>
            <a:normAutofit/>
          </a:bodyPr>
          <a:lstStyle/>
          <a:p>
            <a:r>
              <a:rPr lang="en-US" dirty="0"/>
              <a:t>1 – Open the SAP HANA Administrator Console</a:t>
            </a:r>
          </a:p>
          <a:p>
            <a:r>
              <a:rPr lang="en-US" dirty="0"/>
              <a:t>2 – Log into the HDB system (password should be the same one for all usernames/windows login.</a:t>
            </a:r>
          </a:p>
          <a:p>
            <a:r>
              <a:rPr lang="en-US" dirty="0"/>
              <a:t>3 – Open the Catalog folder</a:t>
            </a:r>
          </a:p>
          <a:p>
            <a:r>
              <a:rPr lang="en-US" dirty="0"/>
              <a:t>4 – Navigate to the SAPA4H schema (which holds all tables/views for SAP NetWeaver)</a:t>
            </a:r>
          </a:p>
          <a:p>
            <a:r>
              <a:rPr lang="en-US" dirty="0"/>
              <a:t>5 – Click find table and type the </a:t>
            </a:r>
            <a:r>
              <a:rPr lang="en-US" dirty="0" err="1"/>
              <a:t>sqlViewName</a:t>
            </a:r>
            <a:r>
              <a:rPr lang="en-US" dirty="0"/>
              <a:t> you used for your first view (or any other CDS view you’ve created).</a:t>
            </a:r>
          </a:p>
          <a:p>
            <a:r>
              <a:rPr lang="en-US" dirty="0"/>
              <a:t>NOTE: </a:t>
            </a:r>
            <a:r>
              <a:rPr lang="en-US" dirty="0" err="1"/>
              <a:t>Theres</a:t>
            </a:r>
            <a:r>
              <a:rPr lang="en-US" dirty="0"/>
              <a:t> no requirement that his SQL View name be the same as your CDS view name! This SQL view name will be in the annotations section.</a:t>
            </a:r>
          </a:p>
          <a:p>
            <a:endParaRPr lang="en-US" dirty="0"/>
          </a:p>
          <a:p>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6" name="Picture 5"/>
          <p:cNvPicPr>
            <a:picLocks noChangeAspect="1"/>
          </p:cNvPicPr>
          <p:nvPr/>
        </p:nvPicPr>
        <p:blipFill>
          <a:blip r:embed="rId2"/>
          <a:stretch>
            <a:fillRect/>
          </a:stretch>
        </p:blipFill>
        <p:spPr>
          <a:xfrm>
            <a:off x="4366207" y="987425"/>
            <a:ext cx="7722390" cy="5135580"/>
          </a:xfrm>
          <a:prstGeom prst="rect">
            <a:avLst/>
          </a:prstGeom>
        </p:spPr>
      </p:pic>
    </p:spTree>
    <p:extLst>
      <p:ext uri="{BB962C8B-B14F-4D97-AF65-F5344CB8AC3E}">
        <p14:creationId xmlns:p14="http://schemas.microsoft.com/office/powerpoint/2010/main" val="233815853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20" y="457200"/>
            <a:ext cx="3932237" cy="1193240"/>
          </a:xfrm>
        </p:spPr>
        <p:txBody>
          <a:bodyPr>
            <a:normAutofit/>
          </a:bodyPr>
          <a:lstStyle/>
          <a:p>
            <a:r>
              <a:rPr lang="en-US" dirty="0">
                <a:solidFill>
                  <a:srgbClr val="FF0000"/>
                </a:solidFill>
              </a:rPr>
              <a:t>What happens on the HANA DB?</a:t>
            </a:r>
          </a:p>
        </p:txBody>
      </p:sp>
      <p:sp>
        <p:nvSpPr>
          <p:cNvPr id="10" name="Text Placeholder 9"/>
          <p:cNvSpPr>
            <a:spLocks noGrp="1"/>
          </p:cNvSpPr>
          <p:nvPr>
            <p:ph type="body" sz="half" idx="2"/>
          </p:nvPr>
        </p:nvSpPr>
        <p:spPr>
          <a:xfrm>
            <a:off x="348792" y="1650440"/>
            <a:ext cx="3946373" cy="4210609"/>
          </a:xfrm>
        </p:spPr>
        <p:txBody>
          <a:bodyPr>
            <a:normAutofit/>
          </a:bodyPr>
          <a:lstStyle/>
          <a:p>
            <a:r>
              <a:rPr lang="en-US" dirty="0"/>
              <a:t>Double click on the SQL View name corresponding to your CDS view, and you should see a display with two  tabs.</a:t>
            </a:r>
          </a:p>
          <a:p>
            <a:r>
              <a:rPr lang="en-US" dirty="0"/>
              <a:t>The first tab, Columns, displays the columns that are available with your CDS View.</a:t>
            </a:r>
          </a:p>
          <a:p>
            <a:r>
              <a:rPr lang="en-US" dirty="0"/>
              <a:t>The second tab shows the SQL statement for your view, which should look familiar. It should be nearly identical to the CDS View you coded on the NetWeaver side, with a few syntax adjustments to make it compatible with the HANA DB.</a:t>
            </a:r>
          </a:p>
          <a:p>
            <a:endParaRPr lang="en-US" dirty="0"/>
          </a:p>
          <a:p>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3" name="Picture 2"/>
          <p:cNvPicPr>
            <a:picLocks noChangeAspect="1"/>
          </p:cNvPicPr>
          <p:nvPr/>
        </p:nvPicPr>
        <p:blipFill>
          <a:blip r:embed="rId2"/>
          <a:stretch>
            <a:fillRect/>
          </a:stretch>
        </p:blipFill>
        <p:spPr>
          <a:xfrm>
            <a:off x="4300522" y="987424"/>
            <a:ext cx="7748660" cy="4942035"/>
          </a:xfrm>
          <a:prstGeom prst="rect">
            <a:avLst/>
          </a:prstGeom>
        </p:spPr>
      </p:pic>
    </p:spTree>
    <p:extLst>
      <p:ext uri="{BB962C8B-B14F-4D97-AF65-F5344CB8AC3E}">
        <p14:creationId xmlns:p14="http://schemas.microsoft.com/office/powerpoint/2010/main" val="56810881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66436"/>
            <a:ext cx="3932237" cy="1600200"/>
          </a:xfrm>
        </p:spPr>
        <p:txBody>
          <a:bodyPr>
            <a:normAutofit/>
          </a:bodyPr>
          <a:lstStyle/>
          <a:p>
            <a:r>
              <a:rPr lang="en-US" dirty="0">
                <a:solidFill>
                  <a:srgbClr val="FF0000"/>
                </a:solidFill>
              </a:rPr>
              <a:t>Using a CDS View in an ABAP Program</a:t>
            </a:r>
          </a:p>
        </p:txBody>
      </p:sp>
      <p:sp>
        <p:nvSpPr>
          <p:cNvPr id="10" name="Text Placeholder 9"/>
          <p:cNvSpPr>
            <a:spLocks noGrp="1"/>
          </p:cNvSpPr>
          <p:nvPr>
            <p:ph type="body" sz="half" idx="2"/>
          </p:nvPr>
        </p:nvSpPr>
        <p:spPr/>
        <p:txBody>
          <a:bodyPr>
            <a:normAutofit/>
          </a:bodyPr>
          <a:lstStyle/>
          <a:p>
            <a:r>
              <a:rPr lang="en-US" dirty="0"/>
              <a:t>Using a CDS view simply requires using an Open SQL statement that selects from our CDS Entity (ZJON_CDS_VIEW_EXAMPLE). As an added benefit of ABAP CDS, a generated CDS Entity name can also be used in DATA declarations to create structures of a compatible TYPE:</a:t>
            </a:r>
          </a:p>
          <a:p>
            <a:endParaRPr lang="en-US" dirty="0"/>
          </a:p>
          <a:p>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183188" y="987425"/>
            <a:ext cx="6172200" cy="4873625"/>
          </a:xfrm>
          <a:prstGeom prst="rect">
            <a:avLst/>
          </a:prstGeom>
        </p:spPr>
      </p:pic>
    </p:spTree>
    <p:extLst>
      <p:ext uri="{BB962C8B-B14F-4D97-AF65-F5344CB8AC3E}">
        <p14:creationId xmlns:p14="http://schemas.microsoft.com/office/powerpoint/2010/main" val="90562971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66436"/>
            <a:ext cx="3932237" cy="1600200"/>
          </a:xfrm>
        </p:spPr>
        <p:txBody>
          <a:bodyPr>
            <a:normAutofit/>
          </a:bodyPr>
          <a:lstStyle/>
          <a:p>
            <a:r>
              <a:rPr lang="en-US" dirty="0">
                <a:solidFill>
                  <a:srgbClr val="FF0000"/>
                </a:solidFill>
              </a:rPr>
              <a:t>Associations</a:t>
            </a:r>
          </a:p>
        </p:txBody>
      </p:sp>
      <p:sp>
        <p:nvSpPr>
          <p:cNvPr id="10" name="Text Placeholder 9"/>
          <p:cNvSpPr>
            <a:spLocks noGrp="1"/>
          </p:cNvSpPr>
          <p:nvPr>
            <p:ph type="body" sz="half" idx="2"/>
          </p:nvPr>
        </p:nvSpPr>
        <p:spPr>
          <a:xfrm>
            <a:off x="839788" y="2029119"/>
            <a:ext cx="3932237" cy="3811588"/>
          </a:xfrm>
        </p:spPr>
        <p:txBody>
          <a:bodyPr>
            <a:normAutofit/>
          </a:bodyPr>
          <a:lstStyle/>
          <a:p>
            <a:r>
              <a:rPr lang="en-US" dirty="0"/>
              <a:t>Associations are essentially reusable JOINS that relate two CDS Entities (tables or views) to each other. CDS Associations have the added benefit of being able to specify cardinality ([1..1], [0..1], [*], etc.). Many of the features of ASSOCIATIONS are available as JOINS, however ASSOCIATIONS are the preferred and more elegant option when merging two CDS entities.</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3" name="Picture 2"/>
          <p:cNvPicPr>
            <a:picLocks noChangeAspect="1"/>
          </p:cNvPicPr>
          <p:nvPr/>
        </p:nvPicPr>
        <p:blipFill>
          <a:blip r:embed="rId2"/>
          <a:stretch>
            <a:fillRect/>
          </a:stretch>
        </p:blipFill>
        <p:spPr>
          <a:xfrm>
            <a:off x="4946351" y="987424"/>
            <a:ext cx="6409037" cy="4873625"/>
          </a:xfrm>
          <a:prstGeom prst="rect">
            <a:avLst/>
          </a:prstGeom>
        </p:spPr>
      </p:pic>
    </p:spTree>
    <p:extLst>
      <p:ext uri="{BB962C8B-B14F-4D97-AF65-F5344CB8AC3E}">
        <p14:creationId xmlns:p14="http://schemas.microsoft.com/office/powerpoint/2010/main" val="244748555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510" y="381000"/>
            <a:ext cx="5980981" cy="635000"/>
          </a:xfrm>
        </p:spPr>
        <p:txBody>
          <a:bodyPr>
            <a:normAutofit fontScale="90000"/>
          </a:bodyPr>
          <a:lstStyle/>
          <a:p>
            <a:r>
              <a:rPr lang="en-US" dirty="0">
                <a:solidFill>
                  <a:srgbClr val="FF0000"/>
                </a:solidFill>
              </a:rPr>
              <a:t>Meet The Speaker</a:t>
            </a:r>
          </a:p>
        </p:txBody>
      </p:sp>
      <p:grpSp>
        <p:nvGrpSpPr>
          <p:cNvPr id="25" name="Group 24"/>
          <p:cNvGrpSpPr/>
          <p:nvPr/>
        </p:nvGrpSpPr>
        <p:grpSpPr>
          <a:xfrm>
            <a:off x="4927600" y="4592739"/>
            <a:ext cx="2406543" cy="923720"/>
            <a:chOff x="2667000" y="3711773"/>
            <a:chExt cx="1804907" cy="692790"/>
          </a:xfrm>
        </p:grpSpPr>
        <p:sp>
          <p:nvSpPr>
            <p:cNvPr id="17" name="Rectangle 16"/>
            <p:cNvSpPr/>
            <p:nvPr/>
          </p:nvSpPr>
          <p:spPr>
            <a:xfrm>
              <a:off x="2667000" y="4171950"/>
              <a:ext cx="1752600" cy="232613"/>
            </a:xfrm>
            <a:prstGeom prst="rect">
              <a:avLst/>
            </a:prstGeom>
          </p:spPr>
          <p:txBody>
            <a:bodyPr wrap="square">
              <a:spAutoFit/>
            </a:bodyPr>
            <a:lstStyle/>
            <a:p>
              <a:pPr algn="ctr">
                <a:lnSpc>
                  <a:spcPts val="1867"/>
                </a:lnSpc>
              </a:pPr>
              <a:endParaRPr lang="en-US" sz="1200" spc="13" dirty="0">
                <a:solidFill>
                  <a:schemeClr val="tx1">
                    <a:lumMod val="50000"/>
                    <a:lumOff val="50000"/>
                  </a:schemeClr>
                </a:solidFill>
                <a:latin typeface="Open Sans" pitchFamily="34" charset="0"/>
                <a:ea typeface="Open Sans" pitchFamily="34" charset="0"/>
                <a:cs typeface="Open Sans" pitchFamily="34" charset="0"/>
              </a:endParaRPr>
            </a:p>
          </p:txBody>
        </p:sp>
        <p:sp>
          <p:nvSpPr>
            <p:cNvPr id="18" name="Rectangle 17"/>
            <p:cNvSpPr/>
            <p:nvPr/>
          </p:nvSpPr>
          <p:spPr>
            <a:xfrm>
              <a:off x="2667000" y="3711773"/>
              <a:ext cx="1752600" cy="284742"/>
            </a:xfrm>
            <a:prstGeom prst="rect">
              <a:avLst/>
            </a:prstGeom>
          </p:spPr>
          <p:txBody>
            <a:bodyPr wrap="square">
              <a:spAutoFit/>
            </a:bodyPr>
            <a:lstStyle/>
            <a:p>
              <a:pPr algn="ctr"/>
              <a:r>
                <a:rPr lang="en-US" sz="1867" b="1" dirty="0">
                  <a:solidFill>
                    <a:srgbClr val="F6D058"/>
                  </a:solidFill>
                  <a:latin typeface="Open Sans" pitchFamily="34" charset="0"/>
                  <a:ea typeface="Open Sans" pitchFamily="34" charset="0"/>
                  <a:cs typeface="Open Sans" pitchFamily="34" charset="0"/>
                </a:rPr>
                <a:t>Jonathan Andre</a:t>
              </a:r>
            </a:p>
          </p:txBody>
        </p:sp>
        <p:sp>
          <p:nvSpPr>
            <p:cNvPr id="19" name="Rectangle 18"/>
            <p:cNvSpPr/>
            <p:nvPr/>
          </p:nvSpPr>
          <p:spPr>
            <a:xfrm>
              <a:off x="2719307" y="3943349"/>
              <a:ext cx="1752600" cy="376930"/>
            </a:xfrm>
            <a:prstGeom prst="rect">
              <a:avLst/>
            </a:prstGeom>
          </p:spPr>
          <p:txBody>
            <a:bodyPr wrap="square">
              <a:spAutoFit/>
            </a:bodyPr>
            <a:lstStyle/>
            <a:p>
              <a:pPr algn="ctr"/>
              <a:r>
                <a:rPr lang="en-US" sz="1333" dirty="0">
                  <a:solidFill>
                    <a:schemeClr val="tx1">
                      <a:lumMod val="50000"/>
                      <a:lumOff val="50000"/>
                    </a:schemeClr>
                  </a:solidFill>
                  <a:latin typeface="Open Sans" pitchFamily="34" charset="0"/>
                  <a:ea typeface="Open Sans" pitchFamily="34" charset="0"/>
                  <a:cs typeface="Open Sans" pitchFamily="34" charset="0"/>
                </a:rPr>
                <a:t>Lead Developer</a:t>
              </a:r>
              <a:br>
                <a:rPr lang="en-US" sz="1333" dirty="0">
                  <a:solidFill>
                    <a:schemeClr val="tx1">
                      <a:lumMod val="50000"/>
                      <a:lumOff val="50000"/>
                    </a:schemeClr>
                  </a:solidFill>
                  <a:latin typeface="Open Sans" pitchFamily="34" charset="0"/>
                  <a:ea typeface="Open Sans" pitchFamily="34" charset="0"/>
                  <a:cs typeface="Open Sans" pitchFamily="34" charset="0"/>
                </a:rPr>
              </a:br>
              <a:r>
                <a:rPr lang="en-US" sz="1333" dirty="0">
                  <a:solidFill>
                    <a:schemeClr val="tx1">
                      <a:lumMod val="50000"/>
                      <a:lumOff val="50000"/>
                    </a:schemeClr>
                  </a:solidFill>
                  <a:latin typeface="Open Sans" pitchFamily="34" charset="0"/>
                  <a:ea typeface="Open Sans" pitchFamily="34" charset="0"/>
                  <a:cs typeface="Open Sans" pitchFamily="34" charset="0"/>
                </a:rPr>
                <a:t> IT Partners</a:t>
              </a:r>
            </a:p>
          </p:txBody>
        </p:sp>
      </p:grpSp>
      <p:sp>
        <p:nvSpPr>
          <p:cNvPr id="20" name="Rectangle 19"/>
          <p:cNvSpPr/>
          <p:nvPr/>
        </p:nvSpPr>
        <p:spPr>
          <a:xfrm>
            <a:off x="812800" y="5359406"/>
            <a:ext cx="2336800" cy="310151"/>
          </a:xfrm>
          <a:prstGeom prst="rect">
            <a:avLst/>
          </a:prstGeom>
        </p:spPr>
        <p:txBody>
          <a:bodyPr wrap="square">
            <a:spAutoFit/>
          </a:bodyPr>
          <a:lstStyle/>
          <a:p>
            <a:pPr algn="ctr">
              <a:lnSpc>
                <a:spcPts val="1867"/>
              </a:lnSpc>
            </a:pPr>
            <a:endParaRPr lang="en-US" sz="1200" spc="13" dirty="0">
              <a:solidFill>
                <a:schemeClr val="tx1">
                  <a:lumMod val="50000"/>
                  <a:lumOff val="50000"/>
                </a:schemeClr>
              </a:solidFill>
              <a:latin typeface="Open Sans" pitchFamily="34" charset="0"/>
              <a:ea typeface="Open Sans" pitchFamily="34" charset="0"/>
              <a:cs typeface="Open Sans"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7600" y="1410476"/>
            <a:ext cx="2325286" cy="3096555"/>
          </a:xfrm>
          <a:prstGeom prst="rect">
            <a:avLst/>
          </a:prstGeom>
        </p:spPr>
      </p:pic>
    </p:spTree>
    <p:extLst>
      <p:ext uri="{BB962C8B-B14F-4D97-AF65-F5344CB8AC3E}">
        <p14:creationId xmlns:p14="http://schemas.microsoft.com/office/powerpoint/2010/main" val="21069368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66436"/>
            <a:ext cx="3932237" cy="947585"/>
          </a:xfrm>
        </p:spPr>
        <p:txBody>
          <a:bodyPr>
            <a:normAutofit/>
          </a:bodyPr>
          <a:lstStyle/>
          <a:p>
            <a:r>
              <a:rPr lang="en-US" dirty="0">
                <a:solidFill>
                  <a:srgbClr val="FF0000"/>
                </a:solidFill>
              </a:rPr>
              <a:t>Aggregate Functions</a:t>
            </a:r>
          </a:p>
        </p:txBody>
      </p:sp>
      <p:sp>
        <p:nvSpPr>
          <p:cNvPr id="10" name="Text Placeholder 9"/>
          <p:cNvSpPr>
            <a:spLocks noGrp="1"/>
          </p:cNvSpPr>
          <p:nvPr>
            <p:ph type="body" sz="half" idx="2"/>
          </p:nvPr>
        </p:nvSpPr>
        <p:spPr>
          <a:xfrm>
            <a:off x="839788" y="1650440"/>
            <a:ext cx="3932237" cy="4190267"/>
          </a:xfrm>
        </p:spPr>
        <p:txBody>
          <a:bodyPr>
            <a:normAutofit fontScale="92500" lnSpcReduction="10000"/>
          </a:bodyPr>
          <a:lstStyle/>
          <a:p>
            <a:r>
              <a:rPr lang="en-US" dirty="0"/>
              <a:t>The aggregate functions available in CDS Views are the same ones that are available in the new Open SQL. Although they are readily available during a regular Open SQL Select, it is still an extremely useful tool to have in CDS Views. Using the CDS approach, developers can make certain summary data uniform across projects and systems without having to maintain entirely separate summary level tables.  As you can see in the above example, any time you use these aggregate functions in the field declaration section, you are required to include the GROUP BY addition in the Selection Restriction and Condition section.</a:t>
            </a:r>
          </a:p>
          <a:p>
            <a:endParaRPr lang="en-US" dirty="0"/>
          </a:p>
          <a:p>
            <a:r>
              <a:rPr lang="en-US" dirty="0"/>
              <a:t>Removing the GROUP BY clause while having either of these functions remaining will raise a syntax error, which is logical since you cannot have summary level data item level records.</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3" name="Picture 2"/>
          <p:cNvPicPr>
            <a:picLocks noChangeAspect="1"/>
          </p:cNvPicPr>
          <p:nvPr/>
        </p:nvPicPr>
        <p:blipFill>
          <a:blip r:embed="rId2"/>
          <a:stretch>
            <a:fillRect/>
          </a:stretch>
        </p:blipFill>
        <p:spPr>
          <a:xfrm>
            <a:off x="4946351" y="987424"/>
            <a:ext cx="6409037" cy="4873625"/>
          </a:xfrm>
          <a:prstGeom prst="rect">
            <a:avLst/>
          </a:prstGeom>
        </p:spPr>
      </p:pic>
    </p:spTree>
    <p:extLst>
      <p:ext uri="{BB962C8B-B14F-4D97-AF65-F5344CB8AC3E}">
        <p14:creationId xmlns:p14="http://schemas.microsoft.com/office/powerpoint/2010/main" val="3703915400"/>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66436"/>
            <a:ext cx="3932237" cy="947585"/>
          </a:xfrm>
        </p:spPr>
        <p:txBody>
          <a:bodyPr>
            <a:normAutofit/>
          </a:bodyPr>
          <a:lstStyle/>
          <a:p>
            <a:r>
              <a:rPr lang="en-US" dirty="0">
                <a:solidFill>
                  <a:srgbClr val="FF0000"/>
                </a:solidFill>
              </a:rPr>
              <a:t>Aggregate Functions</a:t>
            </a:r>
          </a:p>
        </p:txBody>
      </p:sp>
      <p:sp>
        <p:nvSpPr>
          <p:cNvPr id="10" name="Text Placeholder 9"/>
          <p:cNvSpPr>
            <a:spLocks noGrp="1"/>
          </p:cNvSpPr>
          <p:nvPr>
            <p:ph type="body" sz="half" idx="2"/>
          </p:nvPr>
        </p:nvSpPr>
        <p:spPr>
          <a:xfrm>
            <a:off x="839788" y="1650440"/>
            <a:ext cx="3932237" cy="4401568"/>
          </a:xfrm>
        </p:spPr>
        <p:txBody>
          <a:bodyPr>
            <a:normAutofit/>
          </a:bodyPr>
          <a:lstStyle/>
          <a:p>
            <a:r>
              <a:rPr lang="en-US" dirty="0"/>
              <a:t>The data preview shows that, instead of showing every single SO in the system, we are now showing the data summarized by company.</a:t>
            </a:r>
          </a:p>
          <a:p>
            <a:r>
              <a:rPr lang="en-US" dirty="0"/>
              <a:t>Using our CDS View with aggregate functions allows your us to view every company with unpaid sales orders with gross amounts over $500, who many of these sales orders they have, and the total gross amount of the sales orders.</a:t>
            </a:r>
          </a:p>
          <a:p>
            <a:r>
              <a:rPr lang="en-US" dirty="0"/>
              <a:t>Before HANA, a calculation like this would require selecting all this data into an internal table, looping through the documents one by one, and keeping track of totals.</a:t>
            </a:r>
          </a:p>
          <a:p>
            <a:r>
              <a:rPr lang="en-US" dirty="0"/>
              <a:t>Using CDS/HANA we can view this data much faster with all the work already completed for us!</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6" name="Picture 5"/>
          <p:cNvPicPr>
            <a:picLocks noChangeAspect="1"/>
          </p:cNvPicPr>
          <p:nvPr/>
        </p:nvPicPr>
        <p:blipFill>
          <a:blip r:embed="rId2"/>
          <a:stretch>
            <a:fillRect/>
          </a:stretch>
        </p:blipFill>
        <p:spPr>
          <a:xfrm>
            <a:off x="5121449" y="987424"/>
            <a:ext cx="6211906" cy="4873625"/>
          </a:xfrm>
          <a:prstGeom prst="rect">
            <a:avLst/>
          </a:prstGeom>
        </p:spPr>
      </p:pic>
    </p:spTree>
    <p:extLst>
      <p:ext uri="{BB962C8B-B14F-4D97-AF65-F5344CB8AC3E}">
        <p14:creationId xmlns:p14="http://schemas.microsoft.com/office/powerpoint/2010/main" val="4038399927"/>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66436"/>
            <a:ext cx="3932237" cy="947585"/>
          </a:xfrm>
        </p:spPr>
        <p:txBody>
          <a:bodyPr>
            <a:normAutofit/>
          </a:bodyPr>
          <a:lstStyle/>
          <a:p>
            <a:r>
              <a:rPr lang="en-US" dirty="0">
                <a:solidFill>
                  <a:srgbClr val="FF0000"/>
                </a:solidFill>
              </a:rPr>
              <a:t>CDS View Parameters</a:t>
            </a:r>
          </a:p>
        </p:txBody>
      </p:sp>
      <p:sp>
        <p:nvSpPr>
          <p:cNvPr id="10" name="Text Placeholder 9"/>
          <p:cNvSpPr>
            <a:spLocks noGrp="1"/>
          </p:cNvSpPr>
          <p:nvPr>
            <p:ph type="body" sz="half" idx="2"/>
          </p:nvPr>
        </p:nvSpPr>
        <p:spPr>
          <a:xfrm>
            <a:off x="839788" y="1650440"/>
            <a:ext cx="3932237" cy="4401568"/>
          </a:xfrm>
        </p:spPr>
        <p:txBody>
          <a:bodyPr>
            <a:normAutofit/>
          </a:bodyPr>
          <a:lstStyle/>
          <a:p>
            <a:pPr marL="285750" indent="-285750">
              <a:buFont typeface="Arial" panose="020B0604020202020204" pitchFamily="34" charset="0"/>
              <a:buChar char="•"/>
            </a:pPr>
            <a:r>
              <a:rPr lang="en-US" dirty="0"/>
              <a:t>CDS Views also allow for parameters to be used to help in building more dynamic views.</a:t>
            </a:r>
          </a:p>
          <a:p>
            <a:pPr marL="285750" indent="-285750">
              <a:buFont typeface="Arial" panose="020B0604020202020204" pitchFamily="34" charset="0"/>
              <a:buChar char="•"/>
            </a:pPr>
            <a:r>
              <a:rPr lang="en-US" dirty="0"/>
              <a:t>Parameter can be used to provide variable conditions to search conditions (similar to what one would achieve by using a WHERE clause.</a:t>
            </a:r>
          </a:p>
          <a:p>
            <a:pPr marL="285750" indent="-285750">
              <a:buFont typeface="Arial" panose="020B0604020202020204" pitchFamily="34" charset="0"/>
              <a:buChar char="•"/>
            </a:pPr>
            <a:r>
              <a:rPr lang="en-US" dirty="0"/>
              <a:t>Parameters can also be used to provide values for CASE statements, arithmetic calculations when calculating fields, and performing other alterations to functional operations that would not be possible with a classical SELECT statement.</a:t>
            </a:r>
          </a:p>
          <a:p>
            <a:pPr marL="285750" indent="-285750">
              <a:buFont typeface="Arial" panose="020B0604020202020204" pitchFamily="34" charset="0"/>
              <a:buChar char="•"/>
            </a:pPr>
            <a:r>
              <a:rPr lang="en-US" dirty="0"/>
              <a:t>All CDS Parameters are MANDATORY.</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3" name="Picture 2"/>
          <p:cNvPicPr>
            <a:picLocks noChangeAspect="1"/>
          </p:cNvPicPr>
          <p:nvPr/>
        </p:nvPicPr>
        <p:blipFill>
          <a:blip r:embed="rId2"/>
          <a:stretch>
            <a:fillRect/>
          </a:stretch>
        </p:blipFill>
        <p:spPr>
          <a:xfrm>
            <a:off x="5183188" y="940228"/>
            <a:ext cx="6172200" cy="5005552"/>
          </a:xfrm>
          <a:prstGeom prst="rect">
            <a:avLst/>
          </a:prstGeom>
        </p:spPr>
      </p:pic>
    </p:spTree>
    <p:extLst>
      <p:ext uri="{BB962C8B-B14F-4D97-AF65-F5344CB8AC3E}">
        <p14:creationId xmlns:p14="http://schemas.microsoft.com/office/powerpoint/2010/main" val="1714487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66436"/>
            <a:ext cx="3932237" cy="947585"/>
          </a:xfrm>
        </p:spPr>
        <p:txBody>
          <a:bodyPr>
            <a:normAutofit fontScale="90000"/>
          </a:bodyPr>
          <a:lstStyle/>
          <a:p>
            <a:r>
              <a:rPr lang="en-US" dirty="0">
                <a:solidFill>
                  <a:srgbClr val="FF0000"/>
                </a:solidFill>
              </a:rPr>
              <a:t>Using CDS Views with Parameters</a:t>
            </a:r>
          </a:p>
        </p:txBody>
      </p:sp>
      <p:sp>
        <p:nvSpPr>
          <p:cNvPr id="10" name="Text Placeholder 9"/>
          <p:cNvSpPr>
            <a:spLocks noGrp="1"/>
          </p:cNvSpPr>
          <p:nvPr>
            <p:ph type="body" sz="half" idx="2"/>
          </p:nvPr>
        </p:nvSpPr>
        <p:spPr>
          <a:xfrm>
            <a:off x="839788" y="1650440"/>
            <a:ext cx="3932237" cy="4401568"/>
          </a:xfrm>
        </p:spPr>
        <p:txBody>
          <a:bodyPr>
            <a:normAutofit/>
          </a:bodyPr>
          <a:lstStyle/>
          <a:p>
            <a:pPr marL="285750" indent="-285750">
              <a:buFont typeface="Arial" panose="020B0604020202020204" pitchFamily="34" charset="0"/>
              <a:buChar char="•"/>
            </a:pPr>
            <a:r>
              <a:rPr lang="en-US" dirty="0"/>
              <a:t>To use the parameters in a SELECT statement, you would need to use parentheses after immediately following the CDS View name. This is similar to how you would pass parameters to a method call.</a:t>
            </a:r>
          </a:p>
          <a:p>
            <a:pPr marL="285750" indent="-285750">
              <a:buFont typeface="Arial" panose="020B0604020202020204" pitchFamily="34" charset="0"/>
              <a:buChar char="•"/>
            </a:pPr>
            <a:r>
              <a:rPr lang="en-US" dirty="0"/>
              <a:t>You can use variable values in the parameters by using the ‘@’ symbol before the variable name (which is common the new Open SQL syntax).</a:t>
            </a:r>
          </a:p>
          <a:p>
            <a:pPr marL="285750" indent="-285750">
              <a:buFont typeface="Arial" panose="020B0604020202020204" pitchFamily="34" charset="0"/>
              <a:buChar char="•"/>
            </a:pPr>
            <a:r>
              <a:rPr lang="en-US" dirty="0"/>
              <a:t>If you prefer to use hard coded strings or values instead, the ‘@’ is not required.</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8" name="Picture 7"/>
          <p:cNvPicPr>
            <a:picLocks noChangeAspect="1"/>
          </p:cNvPicPr>
          <p:nvPr/>
        </p:nvPicPr>
        <p:blipFill>
          <a:blip r:embed="rId2"/>
          <a:stretch>
            <a:fillRect/>
          </a:stretch>
        </p:blipFill>
        <p:spPr>
          <a:xfrm>
            <a:off x="4953067" y="886691"/>
            <a:ext cx="6777115" cy="5165317"/>
          </a:xfrm>
          <a:prstGeom prst="rect">
            <a:avLst/>
          </a:prstGeom>
        </p:spPr>
      </p:pic>
    </p:spTree>
    <p:extLst>
      <p:ext uri="{BB962C8B-B14F-4D97-AF65-F5344CB8AC3E}">
        <p14:creationId xmlns:p14="http://schemas.microsoft.com/office/powerpoint/2010/main" val="72934167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66436"/>
            <a:ext cx="3932237" cy="947585"/>
          </a:xfrm>
        </p:spPr>
        <p:txBody>
          <a:bodyPr>
            <a:normAutofit/>
          </a:bodyPr>
          <a:lstStyle/>
          <a:p>
            <a:r>
              <a:rPr lang="en-US" dirty="0">
                <a:solidFill>
                  <a:srgbClr val="FF0000"/>
                </a:solidFill>
              </a:rPr>
              <a:t>Extending Views</a:t>
            </a:r>
          </a:p>
        </p:txBody>
      </p:sp>
      <p:sp>
        <p:nvSpPr>
          <p:cNvPr id="10" name="Text Placeholder 9"/>
          <p:cNvSpPr>
            <a:spLocks noGrp="1"/>
          </p:cNvSpPr>
          <p:nvPr>
            <p:ph type="body" sz="half" idx="2"/>
          </p:nvPr>
        </p:nvSpPr>
        <p:spPr>
          <a:xfrm>
            <a:off x="839788" y="1650440"/>
            <a:ext cx="3932237" cy="4962796"/>
          </a:xfrm>
        </p:spPr>
        <p:txBody>
          <a:bodyPr>
            <a:normAutofit/>
          </a:bodyPr>
          <a:lstStyle/>
          <a:p>
            <a:pPr marL="285750" indent="-285750">
              <a:buFont typeface="Arial" panose="020B0604020202020204" pitchFamily="34" charset="0"/>
              <a:buChar char="•"/>
            </a:pPr>
            <a:r>
              <a:rPr lang="en-US" sz="1800" dirty="0"/>
              <a:t>Existing CDS Views can also be “enhanced” by creating a separate Extend View that contains additional fields you would like to include. </a:t>
            </a:r>
          </a:p>
          <a:p>
            <a:pPr marL="285750" indent="-285750">
              <a:buFont typeface="Arial" panose="020B0604020202020204" pitchFamily="34" charset="0"/>
              <a:buChar char="•"/>
            </a:pPr>
            <a:r>
              <a:rPr lang="en-US" sz="1800" dirty="0"/>
              <a:t>For instance, in this example we would like to extend our original view ZJON_CDS_VIEW_EXAMPLE.</a:t>
            </a:r>
          </a:p>
          <a:p>
            <a:pPr marL="285750" indent="-285750">
              <a:buFont typeface="Arial" panose="020B0604020202020204" pitchFamily="34" charset="0"/>
              <a:buChar char="•"/>
            </a:pPr>
            <a:r>
              <a:rPr lang="en-US" sz="1800" dirty="0"/>
              <a:t>To do this we create a NEW view ZJON_VIEW_EXAMPLE_PAID_EXTND as shown to the right.</a:t>
            </a:r>
          </a:p>
          <a:p>
            <a:pPr marL="285750" indent="-285750">
              <a:buFont typeface="Arial" panose="020B0604020202020204" pitchFamily="34" charset="0"/>
              <a:buChar char="•"/>
            </a:pPr>
            <a:r>
              <a:rPr lang="en-US" sz="1800" dirty="0"/>
              <a:t>This will EXTEND the original view and add the field “</a:t>
            </a:r>
            <a:r>
              <a:rPr lang="en-US" sz="1800" dirty="0" err="1"/>
              <a:t>so_status</a:t>
            </a:r>
            <a:r>
              <a:rPr lang="en-US" sz="1800" dirty="0"/>
              <a:t>”.</a:t>
            </a:r>
          </a:p>
          <a:p>
            <a:pPr marL="285750" indent="-285750">
              <a:buFont typeface="Arial" panose="020B0604020202020204" pitchFamily="34" charset="0"/>
              <a:buChar char="•"/>
            </a:pPr>
            <a:r>
              <a:rPr lang="en-US" sz="1800" dirty="0"/>
              <a:t>This is useful when trying to modify views original created by SAP with customs fields.</a:t>
            </a:r>
          </a:p>
          <a:p>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183188" y="987424"/>
            <a:ext cx="6242194" cy="4873625"/>
          </a:xfrm>
          <a:prstGeom prst="rect">
            <a:avLst/>
          </a:prstGeom>
        </p:spPr>
      </p:pic>
    </p:spTree>
    <p:extLst>
      <p:ext uri="{BB962C8B-B14F-4D97-AF65-F5344CB8AC3E}">
        <p14:creationId xmlns:p14="http://schemas.microsoft.com/office/powerpoint/2010/main" val="275010867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66436"/>
            <a:ext cx="3932237" cy="947585"/>
          </a:xfrm>
        </p:spPr>
        <p:txBody>
          <a:bodyPr>
            <a:normAutofit/>
          </a:bodyPr>
          <a:lstStyle/>
          <a:p>
            <a:r>
              <a:rPr lang="en-US" dirty="0">
                <a:solidFill>
                  <a:srgbClr val="FF0000"/>
                </a:solidFill>
              </a:rPr>
              <a:t>Extending Views</a:t>
            </a:r>
          </a:p>
        </p:txBody>
      </p:sp>
      <p:sp>
        <p:nvSpPr>
          <p:cNvPr id="10" name="Text Placeholder 9"/>
          <p:cNvSpPr>
            <a:spLocks noGrp="1"/>
          </p:cNvSpPr>
          <p:nvPr>
            <p:ph type="body" sz="half" idx="2"/>
          </p:nvPr>
        </p:nvSpPr>
        <p:spPr>
          <a:xfrm>
            <a:off x="839788" y="1650440"/>
            <a:ext cx="3932237" cy="4962796"/>
          </a:xfrm>
        </p:spPr>
        <p:txBody>
          <a:bodyPr>
            <a:normAutofit/>
          </a:bodyPr>
          <a:lstStyle/>
          <a:p>
            <a:r>
              <a:rPr lang="en-US" dirty="0"/>
              <a:t>The original views source code will be modified with a familiar icon, which indicates it has been extended by another view</a:t>
            </a:r>
          </a:p>
          <a:p>
            <a:pPr marL="285750" indent="-285750">
              <a:buFont typeface="Arial" panose="020B0604020202020204" pitchFamily="34" charset="0"/>
              <a:buChar char="•"/>
            </a:pPr>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8" name="Picture 7"/>
          <p:cNvPicPr/>
          <p:nvPr/>
        </p:nvPicPr>
        <p:blipFill>
          <a:blip r:embed="rId2"/>
          <a:stretch>
            <a:fillRect/>
          </a:stretch>
        </p:blipFill>
        <p:spPr>
          <a:xfrm>
            <a:off x="5297488" y="2225357"/>
            <a:ext cx="5943600" cy="2397760"/>
          </a:xfrm>
          <a:prstGeom prst="rect">
            <a:avLst/>
          </a:prstGeom>
        </p:spPr>
      </p:pic>
    </p:spTree>
    <p:extLst>
      <p:ext uri="{BB962C8B-B14F-4D97-AF65-F5344CB8AC3E}">
        <p14:creationId xmlns:p14="http://schemas.microsoft.com/office/powerpoint/2010/main" val="477044648"/>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66436"/>
            <a:ext cx="3932237" cy="947585"/>
          </a:xfrm>
        </p:spPr>
        <p:txBody>
          <a:bodyPr>
            <a:normAutofit fontScale="90000"/>
          </a:bodyPr>
          <a:lstStyle/>
          <a:p>
            <a:r>
              <a:rPr lang="en-US" dirty="0">
                <a:solidFill>
                  <a:srgbClr val="FF0000"/>
                </a:solidFill>
              </a:rPr>
              <a:t>Creating a HANA CDS View (Prerequisite)</a:t>
            </a:r>
          </a:p>
        </p:txBody>
      </p:sp>
      <p:sp>
        <p:nvSpPr>
          <p:cNvPr id="10" name="Text Placeholder 9"/>
          <p:cNvSpPr>
            <a:spLocks noGrp="1"/>
          </p:cNvSpPr>
          <p:nvPr>
            <p:ph type="body" sz="half" idx="2"/>
          </p:nvPr>
        </p:nvSpPr>
        <p:spPr>
          <a:xfrm>
            <a:off x="839788" y="1650440"/>
            <a:ext cx="3932237" cy="4962796"/>
          </a:xfrm>
        </p:spPr>
        <p:txBody>
          <a:bodyPr>
            <a:normAutofit/>
          </a:bodyPr>
          <a:lstStyle/>
          <a:p>
            <a:r>
              <a:rPr lang="en-US" dirty="0"/>
              <a:t>If you try to create a HANA CDS View with the default settings, you will get a strange encoding error. Update your workspace settings BEFORE creating your HANA CDS View (or you will have to delete it and restart)</a:t>
            </a:r>
          </a:p>
          <a:p>
            <a:r>
              <a:rPr lang="en-US" dirty="0"/>
              <a:t>Follow the menu path:</a:t>
            </a:r>
          </a:p>
          <a:p>
            <a:r>
              <a:rPr lang="en-US" dirty="0"/>
              <a:t>Window-&gt;Preferences-&gt;General</a:t>
            </a:r>
          </a:p>
          <a:p>
            <a:r>
              <a:rPr lang="en-US" dirty="0"/>
              <a:t>With the general section expanded, click on the Workspaces text.</a:t>
            </a:r>
          </a:p>
          <a:p>
            <a:r>
              <a:rPr lang="en-US" dirty="0"/>
              <a:t>Change your encoding from the default cp1252 to UTF-8 (under other)</a:t>
            </a:r>
          </a:p>
          <a:p>
            <a:pPr marL="285750" indent="-285750">
              <a:buFont typeface="Arial" panose="020B0604020202020204" pitchFamily="34" charset="0"/>
              <a:buChar char="•"/>
            </a:pPr>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19" name="Picture 18"/>
          <p:cNvPicPr>
            <a:picLocks noChangeAspect="1"/>
          </p:cNvPicPr>
          <p:nvPr/>
        </p:nvPicPr>
        <p:blipFill>
          <a:blip r:embed="rId2"/>
          <a:stretch>
            <a:fillRect/>
          </a:stretch>
        </p:blipFill>
        <p:spPr>
          <a:xfrm>
            <a:off x="4921766" y="116200"/>
            <a:ext cx="3305636" cy="1648055"/>
          </a:xfrm>
          <a:prstGeom prst="rect">
            <a:avLst/>
          </a:prstGeom>
        </p:spPr>
      </p:pic>
      <p:pic>
        <p:nvPicPr>
          <p:cNvPr id="20" name="Picture 19"/>
          <p:cNvPicPr>
            <a:picLocks noChangeAspect="1"/>
          </p:cNvPicPr>
          <p:nvPr/>
        </p:nvPicPr>
        <p:blipFill>
          <a:blip r:embed="rId3"/>
          <a:stretch>
            <a:fillRect/>
          </a:stretch>
        </p:blipFill>
        <p:spPr>
          <a:xfrm>
            <a:off x="6774871" y="1783239"/>
            <a:ext cx="5045962" cy="4697197"/>
          </a:xfrm>
          <a:prstGeom prst="rect">
            <a:avLst/>
          </a:prstGeom>
        </p:spPr>
      </p:pic>
    </p:spTree>
    <p:extLst>
      <p:ext uri="{BB962C8B-B14F-4D97-AF65-F5344CB8AC3E}">
        <p14:creationId xmlns:p14="http://schemas.microsoft.com/office/powerpoint/2010/main" val="240089480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66436"/>
            <a:ext cx="3932237" cy="947585"/>
          </a:xfrm>
        </p:spPr>
        <p:txBody>
          <a:bodyPr>
            <a:normAutofit fontScale="90000"/>
          </a:bodyPr>
          <a:lstStyle/>
          <a:p>
            <a:r>
              <a:rPr lang="en-US" dirty="0">
                <a:solidFill>
                  <a:srgbClr val="FF0000"/>
                </a:solidFill>
              </a:rPr>
              <a:t>Creating a HANA CDS View</a:t>
            </a:r>
          </a:p>
        </p:txBody>
      </p:sp>
      <p:sp>
        <p:nvSpPr>
          <p:cNvPr id="10" name="Text Placeholder 9"/>
          <p:cNvSpPr>
            <a:spLocks noGrp="1"/>
          </p:cNvSpPr>
          <p:nvPr>
            <p:ph type="body" sz="half" idx="2"/>
          </p:nvPr>
        </p:nvSpPr>
        <p:spPr>
          <a:xfrm>
            <a:off x="839788" y="1650440"/>
            <a:ext cx="3932237" cy="4962796"/>
          </a:xfrm>
        </p:spPr>
        <p:txBody>
          <a:bodyPr>
            <a:normAutofit/>
          </a:bodyPr>
          <a:lstStyle/>
          <a:p>
            <a:pPr marL="285750" indent="-285750">
              <a:buFont typeface="Arial" panose="020B0604020202020204" pitchFamily="34" charset="0"/>
              <a:buChar char="•"/>
            </a:pPr>
            <a:r>
              <a:rPr lang="en-US" dirty="0"/>
              <a:t>Click the New Perspective icon in the top right of the window (to the left of the ABAP icon)</a:t>
            </a:r>
          </a:p>
          <a:p>
            <a:pPr marL="285750" indent="-285750">
              <a:buFont typeface="Arial" panose="020B0604020202020204" pitchFamily="34" charset="0"/>
              <a:buChar char="•"/>
            </a:pPr>
            <a:r>
              <a:rPr lang="en-US" dirty="0"/>
              <a:t>Locate the SAP HANA Development perspective and hit OK.</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
        <p:nvSpPr>
          <p:cNvPr id="5" name="Picture Placeholder 4"/>
          <p:cNvSpPr>
            <a:spLocks noGrp="1"/>
          </p:cNvSpPr>
          <p:nvPr>
            <p:ph type="pic" idx="1"/>
          </p:nvPr>
        </p:nvSpPr>
        <p:spPr/>
      </p:sp>
      <p:pic>
        <p:nvPicPr>
          <p:cNvPr id="6" name="Picture 5"/>
          <p:cNvPicPr>
            <a:picLocks noChangeAspect="1"/>
          </p:cNvPicPr>
          <p:nvPr/>
        </p:nvPicPr>
        <p:blipFill>
          <a:blip r:embed="rId2"/>
          <a:stretch>
            <a:fillRect/>
          </a:stretch>
        </p:blipFill>
        <p:spPr>
          <a:xfrm>
            <a:off x="5183187" y="987424"/>
            <a:ext cx="4690485" cy="4894419"/>
          </a:xfrm>
          <a:prstGeom prst="rect">
            <a:avLst/>
          </a:prstGeom>
        </p:spPr>
      </p:pic>
    </p:spTree>
    <p:extLst>
      <p:ext uri="{BB962C8B-B14F-4D97-AF65-F5344CB8AC3E}">
        <p14:creationId xmlns:p14="http://schemas.microsoft.com/office/powerpoint/2010/main" val="196144216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056" y="343846"/>
            <a:ext cx="7260503" cy="947585"/>
          </a:xfrm>
        </p:spPr>
        <p:txBody>
          <a:bodyPr>
            <a:normAutofit/>
          </a:bodyPr>
          <a:lstStyle/>
          <a:p>
            <a:r>
              <a:rPr lang="en-US" dirty="0">
                <a:solidFill>
                  <a:srgbClr val="FF0000"/>
                </a:solidFill>
              </a:rPr>
              <a:t>Creating a HANA CDS View</a:t>
            </a:r>
          </a:p>
        </p:txBody>
      </p:sp>
      <p:sp>
        <p:nvSpPr>
          <p:cNvPr id="10" name="Text Placeholder 9"/>
          <p:cNvSpPr>
            <a:spLocks noGrp="1"/>
          </p:cNvSpPr>
          <p:nvPr>
            <p:ph type="body" sz="half" idx="2"/>
          </p:nvPr>
        </p:nvSpPr>
        <p:spPr>
          <a:xfrm>
            <a:off x="610112" y="1291431"/>
            <a:ext cx="3932237" cy="1483982"/>
          </a:xfrm>
        </p:spPr>
        <p:txBody>
          <a:bodyPr>
            <a:normAutofit/>
          </a:bodyPr>
          <a:lstStyle/>
          <a:p>
            <a:r>
              <a:rPr lang="en-US" dirty="0"/>
              <a:t>2 – Click the “Systems” Tab</a:t>
            </a:r>
          </a:p>
          <a:p>
            <a:r>
              <a:rPr lang="en-US" dirty="0"/>
              <a:t>3- Double click the HDB system</a:t>
            </a:r>
          </a:p>
          <a:p>
            <a:r>
              <a:rPr lang="en-US" dirty="0"/>
              <a:t>4 – Enter your password (same as password for everything else)</a:t>
            </a:r>
          </a:p>
          <a:p>
            <a:pPr marL="285750" indent="-285750">
              <a:buFont typeface="Arial" panose="020B0604020202020204" pitchFamily="34" charset="0"/>
              <a:buChar char="•"/>
            </a:pPr>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3" name="Picture 2"/>
          <p:cNvPicPr>
            <a:picLocks noChangeAspect="1"/>
          </p:cNvPicPr>
          <p:nvPr/>
        </p:nvPicPr>
        <p:blipFill>
          <a:blip r:embed="rId2"/>
          <a:stretch>
            <a:fillRect/>
          </a:stretch>
        </p:blipFill>
        <p:spPr>
          <a:xfrm>
            <a:off x="258581" y="2878019"/>
            <a:ext cx="11231455" cy="3391540"/>
          </a:xfrm>
          <a:prstGeom prst="rect">
            <a:avLst/>
          </a:prstGeom>
        </p:spPr>
      </p:pic>
      <p:sp>
        <p:nvSpPr>
          <p:cNvPr id="8" name="Text Placeholder 9"/>
          <p:cNvSpPr txBox="1">
            <a:spLocks/>
          </p:cNvSpPr>
          <p:nvPr/>
        </p:nvSpPr>
        <p:spPr>
          <a:xfrm>
            <a:off x="7189788" y="1527850"/>
            <a:ext cx="3932237" cy="9911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1- Ensure you are in the SAP HANA Development Perspective(it looks very similar to the ABAP Perspective)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8873412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13422"/>
            <a:ext cx="6580920" cy="696709"/>
          </a:xfrm>
        </p:spPr>
        <p:txBody>
          <a:bodyPr>
            <a:normAutofit/>
          </a:bodyPr>
          <a:lstStyle/>
          <a:p>
            <a:r>
              <a:rPr lang="en-US" dirty="0">
                <a:solidFill>
                  <a:srgbClr val="FF0000"/>
                </a:solidFill>
              </a:rPr>
              <a:t>Creating a HANA CDS View</a:t>
            </a:r>
          </a:p>
        </p:txBody>
      </p:sp>
      <p:sp>
        <p:nvSpPr>
          <p:cNvPr id="10" name="Text Placeholder 9"/>
          <p:cNvSpPr>
            <a:spLocks noGrp="1"/>
          </p:cNvSpPr>
          <p:nvPr>
            <p:ph type="body" sz="half" idx="2"/>
          </p:nvPr>
        </p:nvSpPr>
        <p:spPr>
          <a:xfrm>
            <a:off x="839788" y="1110131"/>
            <a:ext cx="3702561" cy="4710377"/>
          </a:xfrm>
        </p:spPr>
        <p:txBody>
          <a:bodyPr>
            <a:normAutofit/>
          </a:bodyPr>
          <a:lstStyle/>
          <a:p>
            <a:pPr marL="285750" indent="-285750">
              <a:buFont typeface="Arial" panose="020B0604020202020204" pitchFamily="34" charset="0"/>
              <a:buChar char="•"/>
            </a:pPr>
            <a:r>
              <a:rPr lang="en-US" dirty="0"/>
              <a:t>While still in the SAP HANA Development Perspective, navigate to the Project Explorer tab (you will still see your ABAP projects listed, which is fine)</a:t>
            </a:r>
          </a:p>
          <a:p>
            <a:pPr marL="285750" indent="-285750">
              <a:buFont typeface="Arial" panose="020B0604020202020204" pitchFamily="34" charset="0"/>
              <a:buChar char="•"/>
            </a:pPr>
            <a:r>
              <a:rPr lang="en-US" dirty="0"/>
              <a:t>Right click in the white space, then navigate to New-&gt;Project…</a:t>
            </a:r>
          </a:p>
          <a:p>
            <a:pPr marL="285750" indent="-285750">
              <a:buFont typeface="Arial" panose="020B0604020202020204" pitchFamily="34" charset="0"/>
              <a:buChar char="•"/>
            </a:pPr>
            <a:r>
              <a:rPr lang="en-US" dirty="0"/>
              <a:t>Follow the menu path SAP HANA-&gt;Application Development then click XS Project</a:t>
            </a:r>
          </a:p>
          <a:p>
            <a:pPr marL="285750" indent="-285750">
              <a:buFont typeface="Arial" panose="020B0604020202020204" pitchFamily="34" charset="0"/>
              <a:buChar char="•"/>
            </a:pPr>
            <a:r>
              <a:rPr lang="en-US" dirty="0"/>
              <a:t>Give the project a name (for the source code to work as provided the name must be </a:t>
            </a:r>
            <a:r>
              <a:rPr lang="en-US" b="1" dirty="0"/>
              <a:t>ZJON_CDS </a:t>
            </a:r>
            <a:r>
              <a:rPr lang="en-US" dirty="0"/>
              <a:t>) </a:t>
            </a:r>
          </a:p>
          <a:p>
            <a:pPr marL="285750" indent="-285750">
              <a:buFont typeface="Arial" panose="020B0604020202020204" pitchFamily="34" charset="0"/>
              <a:buChar char="•"/>
            </a:pPr>
            <a:r>
              <a:rPr lang="en-US" dirty="0"/>
              <a:t>Select the </a:t>
            </a:r>
            <a:r>
              <a:rPr lang="en-US" b="1" dirty="0"/>
              <a:t>Default</a:t>
            </a:r>
            <a:r>
              <a:rPr lang="en-US" dirty="0"/>
              <a:t> workspace</a:t>
            </a:r>
          </a:p>
          <a:p>
            <a:pPr marL="285750" indent="-285750">
              <a:buFont typeface="Arial" panose="020B0604020202020204" pitchFamily="34" charset="0"/>
              <a:buChar char="•"/>
            </a:pPr>
            <a:r>
              <a:rPr lang="en-US" dirty="0"/>
              <a:t>Deselect the to access objects and hit finish.</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3" name="Picture 2"/>
          <p:cNvPicPr>
            <a:picLocks noChangeAspect="1"/>
          </p:cNvPicPr>
          <p:nvPr/>
        </p:nvPicPr>
        <p:blipFill>
          <a:blip r:embed="rId2"/>
          <a:stretch>
            <a:fillRect/>
          </a:stretch>
        </p:blipFill>
        <p:spPr>
          <a:xfrm>
            <a:off x="5375299" y="79131"/>
            <a:ext cx="5859880" cy="4133094"/>
          </a:xfrm>
          <a:prstGeom prst="rect">
            <a:avLst/>
          </a:prstGeom>
        </p:spPr>
      </p:pic>
      <p:pic>
        <p:nvPicPr>
          <p:cNvPr id="7" name="Picture 6"/>
          <p:cNvPicPr>
            <a:picLocks noChangeAspect="1"/>
          </p:cNvPicPr>
          <p:nvPr/>
        </p:nvPicPr>
        <p:blipFill>
          <a:blip r:embed="rId3"/>
          <a:stretch>
            <a:fillRect/>
          </a:stretch>
        </p:blipFill>
        <p:spPr>
          <a:xfrm>
            <a:off x="8356820" y="3345891"/>
            <a:ext cx="3436493" cy="3409165"/>
          </a:xfrm>
          <a:prstGeom prst="rect">
            <a:avLst/>
          </a:prstGeom>
        </p:spPr>
      </p:pic>
    </p:spTree>
    <p:extLst>
      <p:ext uri="{BB962C8B-B14F-4D97-AF65-F5344CB8AC3E}">
        <p14:creationId xmlns:p14="http://schemas.microsoft.com/office/powerpoint/2010/main" val="184158148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81000"/>
            <a:ext cx="4876800" cy="635000"/>
          </a:xfrm>
        </p:spPr>
        <p:txBody>
          <a:bodyPr>
            <a:normAutofit fontScale="90000"/>
          </a:bodyPr>
          <a:lstStyle/>
          <a:p>
            <a:r>
              <a:rPr lang="en-US" dirty="0">
                <a:solidFill>
                  <a:srgbClr val="FF0000"/>
                </a:solidFill>
              </a:rPr>
              <a:t>Our Agenda</a:t>
            </a:r>
          </a:p>
        </p:txBody>
      </p:sp>
      <p:sp>
        <p:nvSpPr>
          <p:cNvPr id="3" name="TextBox 2"/>
          <p:cNvSpPr txBox="1"/>
          <p:nvPr/>
        </p:nvSpPr>
        <p:spPr>
          <a:xfrm>
            <a:off x="5972409" y="1295401"/>
            <a:ext cx="247184" cy="359009"/>
          </a:xfrm>
          <a:prstGeom prst="rect">
            <a:avLst/>
          </a:prstGeom>
          <a:noFill/>
        </p:spPr>
        <p:txBody>
          <a:bodyPr wrap="none" rtlCol="0">
            <a:spAutoFit/>
          </a:bodyPr>
          <a:lstStyle/>
          <a:p>
            <a:pPr algn="ctr"/>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grpSp>
        <p:nvGrpSpPr>
          <p:cNvPr id="21" name="Group 20"/>
          <p:cNvGrpSpPr/>
          <p:nvPr/>
        </p:nvGrpSpPr>
        <p:grpSpPr>
          <a:xfrm>
            <a:off x="1489891" y="2144855"/>
            <a:ext cx="4267200" cy="727437"/>
            <a:chOff x="1143000" y="1581150"/>
            <a:chExt cx="3200400" cy="545578"/>
          </a:xfrm>
        </p:grpSpPr>
        <p:sp>
          <p:nvSpPr>
            <p:cNvPr id="18" name="TextBox 17"/>
            <p:cNvSpPr txBox="1"/>
            <p:nvPr/>
          </p:nvSpPr>
          <p:spPr>
            <a:xfrm>
              <a:off x="1143000" y="1581150"/>
              <a:ext cx="2978027" cy="330908"/>
            </a:xfrm>
            <a:prstGeom prst="rect">
              <a:avLst/>
            </a:prstGeom>
            <a:noFill/>
          </p:spPr>
          <p:txBody>
            <a:bodyPr wrap="none" rtlCol="0">
              <a:spAutoFit/>
            </a:bodyPr>
            <a:lstStyle/>
            <a:p>
              <a:r>
                <a:rPr lang="en-US" sz="2267" b="1" spc="13" dirty="0">
                  <a:solidFill>
                    <a:schemeClr val="tx1">
                      <a:lumMod val="50000"/>
                      <a:lumOff val="50000"/>
                    </a:schemeClr>
                  </a:solidFill>
                  <a:latin typeface="Open Sans" pitchFamily="34" charset="0"/>
                  <a:ea typeface="Open Sans" pitchFamily="34" charset="0"/>
                  <a:cs typeface="Open Sans" pitchFamily="34" charset="0"/>
                </a:rPr>
                <a:t>About CDS / How to Create</a:t>
              </a:r>
            </a:p>
          </p:txBody>
        </p:sp>
        <p:sp>
          <p:nvSpPr>
            <p:cNvPr id="20" name="TextBox 19"/>
            <p:cNvSpPr txBox="1"/>
            <p:nvPr/>
          </p:nvSpPr>
          <p:spPr>
            <a:xfrm>
              <a:off x="1143000" y="1862376"/>
              <a:ext cx="3200400" cy="264352"/>
            </a:xfrm>
            <a:prstGeom prst="rect">
              <a:avLst/>
            </a:prstGeom>
            <a:noFill/>
          </p:spPr>
          <p:txBody>
            <a:bodyPr wrap="square" rtlCol="0">
              <a:spAutoFit/>
            </a:bodyPr>
            <a:lstStyle/>
            <a:p>
              <a:pPr>
                <a:lnSpc>
                  <a:spcPts val="2267"/>
                </a:lnSpc>
              </a:pPr>
              <a:r>
                <a:rPr lang="en-US" sz="1333" spc="13" dirty="0">
                  <a:solidFill>
                    <a:schemeClr val="tx1">
                      <a:lumMod val="50000"/>
                      <a:lumOff val="50000"/>
                    </a:schemeClr>
                  </a:solidFill>
                  <a:latin typeface="Open Sans" pitchFamily="34" charset="0"/>
                  <a:ea typeface="Open Sans" pitchFamily="34" charset="0"/>
                  <a:cs typeface="Open Sans" pitchFamily="34" charset="0"/>
                </a:rPr>
                <a:t> </a:t>
              </a:r>
            </a:p>
          </p:txBody>
        </p:sp>
      </p:grpSp>
      <p:grpSp>
        <p:nvGrpSpPr>
          <p:cNvPr id="22" name="Group 21"/>
          <p:cNvGrpSpPr/>
          <p:nvPr/>
        </p:nvGrpSpPr>
        <p:grpSpPr>
          <a:xfrm>
            <a:off x="1446308" y="3363702"/>
            <a:ext cx="4267200" cy="689220"/>
            <a:chOff x="1143000" y="1609813"/>
            <a:chExt cx="3200400" cy="516915"/>
          </a:xfrm>
        </p:grpSpPr>
        <p:sp>
          <p:nvSpPr>
            <p:cNvPr id="23" name="TextBox 22"/>
            <p:cNvSpPr txBox="1"/>
            <p:nvPr/>
          </p:nvSpPr>
          <p:spPr>
            <a:xfrm>
              <a:off x="1143000" y="1609813"/>
              <a:ext cx="2424943" cy="330908"/>
            </a:xfrm>
            <a:prstGeom prst="rect">
              <a:avLst/>
            </a:prstGeom>
            <a:noFill/>
          </p:spPr>
          <p:txBody>
            <a:bodyPr wrap="none" rtlCol="0">
              <a:spAutoFit/>
            </a:bodyPr>
            <a:lstStyle/>
            <a:p>
              <a:r>
                <a:rPr lang="en-US" sz="2267" b="1" spc="13" dirty="0">
                  <a:solidFill>
                    <a:schemeClr val="tx1">
                      <a:lumMod val="50000"/>
                      <a:lumOff val="50000"/>
                    </a:schemeClr>
                  </a:solidFill>
                  <a:latin typeface="Open Sans" pitchFamily="34" charset="0"/>
                  <a:ea typeface="Open Sans" pitchFamily="34" charset="0"/>
                  <a:cs typeface="Open Sans" pitchFamily="34" charset="0"/>
                </a:rPr>
                <a:t> Basic ABAP CDS View</a:t>
              </a:r>
            </a:p>
          </p:txBody>
        </p:sp>
        <p:sp>
          <p:nvSpPr>
            <p:cNvPr id="24" name="TextBox 23"/>
            <p:cNvSpPr txBox="1"/>
            <p:nvPr/>
          </p:nvSpPr>
          <p:spPr>
            <a:xfrm>
              <a:off x="1143000" y="1862376"/>
              <a:ext cx="3200400" cy="264352"/>
            </a:xfrm>
            <a:prstGeom prst="rect">
              <a:avLst/>
            </a:prstGeom>
            <a:noFill/>
          </p:spPr>
          <p:txBody>
            <a:bodyPr wrap="square" rtlCol="0">
              <a:spAutoFit/>
            </a:bodyPr>
            <a:lstStyle/>
            <a:p>
              <a:pPr>
                <a:lnSpc>
                  <a:spcPts val="2267"/>
                </a:lnSpc>
              </a:pPr>
              <a:r>
                <a:rPr lang="en-US" sz="1333" spc="13" dirty="0">
                  <a:solidFill>
                    <a:schemeClr val="tx1">
                      <a:lumMod val="50000"/>
                      <a:lumOff val="50000"/>
                    </a:schemeClr>
                  </a:solidFill>
                  <a:latin typeface="Open Sans" pitchFamily="34" charset="0"/>
                  <a:ea typeface="Open Sans" pitchFamily="34" charset="0"/>
                  <a:cs typeface="Open Sans" pitchFamily="34" charset="0"/>
                </a:rPr>
                <a:t> </a:t>
              </a:r>
            </a:p>
          </p:txBody>
        </p:sp>
      </p:grpSp>
      <p:grpSp>
        <p:nvGrpSpPr>
          <p:cNvPr id="25" name="Group 24"/>
          <p:cNvGrpSpPr/>
          <p:nvPr/>
        </p:nvGrpSpPr>
        <p:grpSpPr>
          <a:xfrm>
            <a:off x="1561230" y="4376115"/>
            <a:ext cx="4267200" cy="727437"/>
            <a:chOff x="1143000" y="1581150"/>
            <a:chExt cx="3200400" cy="545578"/>
          </a:xfrm>
        </p:grpSpPr>
        <p:sp>
          <p:nvSpPr>
            <p:cNvPr id="26" name="TextBox 25"/>
            <p:cNvSpPr txBox="1"/>
            <p:nvPr/>
          </p:nvSpPr>
          <p:spPr>
            <a:xfrm>
              <a:off x="1143000" y="1581150"/>
              <a:ext cx="2800527" cy="330908"/>
            </a:xfrm>
            <a:prstGeom prst="rect">
              <a:avLst/>
            </a:prstGeom>
            <a:noFill/>
          </p:spPr>
          <p:txBody>
            <a:bodyPr wrap="none" rtlCol="0">
              <a:spAutoFit/>
            </a:bodyPr>
            <a:lstStyle/>
            <a:p>
              <a:r>
                <a:rPr lang="en-US" sz="2267" b="1" spc="13" dirty="0">
                  <a:solidFill>
                    <a:schemeClr val="tx1">
                      <a:lumMod val="50000"/>
                      <a:lumOff val="50000"/>
                    </a:schemeClr>
                  </a:solidFill>
                  <a:latin typeface="Open Sans" pitchFamily="34" charset="0"/>
                  <a:ea typeface="Open Sans" pitchFamily="34" charset="0"/>
                  <a:cs typeface="Open Sans" pitchFamily="34" charset="0"/>
                </a:rPr>
                <a:t>Other Features ABAP CDS</a:t>
              </a:r>
            </a:p>
          </p:txBody>
        </p:sp>
        <p:sp>
          <p:nvSpPr>
            <p:cNvPr id="27" name="TextBox 26"/>
            <p:cNvSpPr txBox="1"/>
            <p:nvPr/>
          </p:nvSpPr>
          <p:spPr>
            <a:xfrm>
              <a:off x="1143000" y="1862376"/>
              <a:ext cx="3200400" cy="264352"/>
            </a:xfrm>
            <a:prstGeom prst="rect">
              <a:avLst/>
            </a:prstGeom>
            <a:noFill/>
          </p:spPr>
          <p:txBody>
            <a:bodyPr wrap="square" rtlCol="0">
              <a:spAutoFit/>
            </a:bodyPr>
            <a:lstStyle/>
            <a:p>
              <a:pPr>
                <a:lnSpc>
                  <a:spcPts val="2267"/>
                </a:lnSpc>
              </a:pPr>
              <a:r>
                <a:rPr lang="en-US" sz="1333" spc="13" dirty="0">
                  <a:solidFill>
                    <a:schemeClr val="tx1">
                      <a:lumMod val="50000"/>
                      <a:lumOff val="50000"/>
                    </a:schemeClr>
                  </a:solidFill>
                  <a:latin typeface="Open Sans" pitchFamily="34" charset="0"/>
                  <a:ea typeface="Open Sans" pitchFamily="34" charset="0"/>
                  <a:cs typeface="Open Sans" pitchFamily="34" charset="0"/>
                </a:rPr>
                <a:t> </a:t>
              </a:r>
            </a:p>
          </p:txBody>
        </p:sp>
      </p:grpSp>
      <p:grpSp>
        <p:nvGrpSpPr>
          <p:cNvPr id="28" name="Group 27"/>
          <p:cNvGrpSpPr/>
          <p:nvPr/>
        </p:nvGrpSpPr>
        <p:grpSpPr>
          <a:xfrm>
            <a:off x="1561230" y="5365275"/>
            <a:ext cx="4557228" cy="606659"/>
            <a:chOff x="1143000" y="1671730"/>
            <a:chExt cx="3417921" cy="454998"/>
          </a:xfrm>
        </p:grpSpPr>
        <p:sp>
          <p:nvSpPr>
            <p:cNvPr id="29" name="TextBox 28"/>
            <p:cNvSpPr txBox="1"/>
            <p:nvPr/>
          </p:nvSpPr>
          <p:spPr>
            <a:xfrm>
              <a:off x="1143000" y="1671730"/>
              <a:ext cx="3417921" cy="330908"/>
            </a:xfrm>
            <a:prstGeom prst="rect">
              <a:avLst/>
            </a:prstGeom>
            <a:noFill/>
          </p:spPr>
          <p:txBody>
            <a:bodyPr wrap="square" rtlCol="0">
              <a:spAutoFit/>
            </a:bodyPr>
            <a:lstStyle/>
            <a:p>
              <a:r>
                <a:rPr lang="en-US" sz="2267" b="1" spc="13" dirty="0">
                  <a:solidFill>
                    <a:schemeClr val="tx1">
                      <a:lumMod val="50000"/>
                      <a:lumOff val="50000"/>
                    </a:schemeClr>
                  </a:solidFill>
                  <a:latin typeface="Open Sans" pitchFamily="34" charset="0"/>
                  <a:ea typeface="Open Sans" pitchFamily="34" charset="0"/>
                  <a:cs typeface="Open Sans" pitchFamily="34" charset="0"/>
                </a:rPr>
                <a:t>HANA CDS and Native SQL</a:t>
              </a:r>
            </a:p>
          </p:txBody>
        </p:sp>
        <p:sp>
          <p:nvSpPr>
            <p:cNvPr id="30" name="TextBox 29"/>
            <p:cNvSpPr txBox="1"/>
            <p:nvPr/>
          </p:nvSpPr>
          <p:spPr>
            <a:xfrm>
              <a:off x="1143000" y="1862376"/>
              <a:ext cx="3200400" cy="264352"/>
            </a:xfrm>
            <a:prstGeom prst="rect">
              <a:avLst/>
            </a:prstGeom>
            <a:noFill/>
          </p:spPr>
          <p:txBody>
            <a:bodyPr wrap="square" rtlCol="0">
              <a:spAutoFit/>
            </a:bodyPr>
            <a:lstStyle/>
            <a:p>
              <a:pPr>
                <a:lnSpc>
                  <a:spcPts val="2267"/>
                </a:lnSpc>
              </a:pPr>
              <a:r>
                <a:rPr lang="en-US" sz="1333" spc="13" dirty="0">
                  <a:solidFill>
                    <a:schemeClr val="tx1">
                      <a:lumMod val="50000"/>
                      <a:lumOff val="50000"/>
                    </a:schemeClr>
                  </a:solidFill>
                  <a:latin typeface="Open Sans" pitchFamily="34" charset="0"/>
                  <a:ea typeface="Open Sans" pitchFamily="34" charset="0"/>
                  <a:cs typeface="Open Sans" pitchFamily="34" charset="0"/>
                </a:rPr>
                <a:t> </a:t>
              </a:r>
            </a:p>
          </p:txBody>
        </p:sp>
      </p:grpSp>
      <p:sp>
        <p:nvSpPr>
          <p:cNvPr id="33" name="Oval 32"/>
          <p:cNvSpPr/>
          <p:nvPr/>
        </p:nvSpPr>
        <p:spPr>
          <a:xfrm>
            <a:off x="711199" y="2051205"/>
            <a:ext cx="760507" cy="760507"/>
          </a:xfrm>
          <a:prstGeom prst="ellipse">
            <a:avLst/>
          </a:prstGeom>
          <a:solidFill>
            <a:srgbClr val="EF7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Oval 33"/>
          <p:cNvSpPr/>
          <p:nvPr/>
        </p:nvSpPr>
        <p:spPr>
          <a:xfrm>
            <a:off x="712291" y="4295553"/>
            <a:ext cx="760507" cy="760507"/>
          </a:xfrm>
          <a:prstGeom prst="ellipse">
            <a:avLst/>
          </a:prstGeom>
          <a:solidFill>
            <a:srgbClr val="F6D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Oval 34"/>
          <p:cNvSpPr/>
          <p:nvPr/>
        </p:nvSpPr>
        <p:spPr>
          <a:xfrm>
            <a:off x="714187" y="3251039"/>
            <a:ext cx="760507" cy="760507"/>
          </a:xfrm>
          <a:prstGeom prst="ellipse">
            <a:avLst/>
          </a:prstGeom>
          <a:solidFill>
            <a:srgbClr val="7FC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Oval 35"/>
          <p:cNvSpPr/>
          <p:nvPr/>
        </p:nvSpPr>
        <p:spPr>
          <a:xfrm>
            <a:off x="698007" y="5288352"/>
            <a:ext cx="760507" cy="760507"/>
          </a:xfrm>
          <a:prstGeom prst="ellipse">
            <a:avLst/>
          </a:prstGeom>
          <a:solidFill>
            <a:srgbClr val="7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2"/>
          <a:stretch>
            <a:fillRect/>
          </a:stretch>
        </p:blipFill>
        <p:spPr>
          <a:xfrm>
            <a:off x="917701" y="4502055"/>
            <a:ext cx="347502" cy="347502"/>
          </a:xfrm>
          <a:prstGeom prst="rect">
            <a:avLst/>
          </a:prstGeom>
        </p:spPr>
      </p:pic>
      <p:pic>
        <p:nvPicPr>
          <p:cNvPr id="31" name="Picture 30"/>
          <p:cNvPicPr>
            <a:picLocks noChangeAspect="1"/>
          </p:cNvPicPr>
          <p:nvPr/>
        </p:nvPicPr>
        <p:blipFill>
          <a:blip r:embed="rId2"/>
          <a:stretch>
            <a:fillRect/>
          </a:stretch>
        </p:blipFill>
        <p:spPr>
          <a:xfrm>
            <a:off x="917701" y="3510981"/>
            <a:ext cx="347502" cy="347502"/>
          </a:xfrm>
          <a:prstGeom prst="rect">
            <a:avLst/>
          </a:prstGeom>
        </p:spPr>
      </p:pic>
      <p:pic>
        <p:nvPicPr>
          <p:cNvPr id="32" name="Picture 31"/>
          <p:cNvPicPr>
            <a:picLocks noChangeAspect="1"/>
          </p:cNvPicPr>
          <p:nvPr/>
        </p:nvPicPr>
        <p:blipFill>
          <a:blip r:embed="rId2"/>
          <a:stretch>
            <a:fillRect/>
          </a:stretch>
        </p:blipFill>
        <p:spPr>
          <a:xfrm>
            <a:off x="904509" y="2334361"/>
            <a:ext cx="347502" cy="347502"/>
          </a:xfrm>
          <a:prstGeom prst="rect">
            <a:avLst/>
          </a:prstGeom>
        </p:spPr>
      </p:pic>
      <p:pic>
        <p:nvPicPr>
          <p:cNvPr id="37" name="Picture 36"/>
          <p:cNvPicPr>
            <a:picLocks noChangeAspect="1"/>
          </p:cNvPicPr>
          <p:nvPr/>
        </p:nvPicPr>
        <p:blipFill>
          <a:blip r:embed="rId2"/>
          <a:stretch>
            <a:fillRect/>
          </a:stretch>
        </p:blipFill>
        <p:spPr>
          <a:xfrm>
            <a:off x="886544" y="5494854"/>
            <a:ext cx="347502" cy="347502"/>
          </a:xfrm>
          <a:prstGeom prst="rect">
            <a:avLst/>
          </a:prstGeom>
        </p:spPr>
      </p:pic>
    </p:spTree>
    <p:extLst>
      <p:ext uri="{BB962C8B-B14F-4D97-AF65-F5344CB8AC3E}">
        <p14:creationId xmlns:p14="http://schemas.microsoft.com/office/powerpoint/2010/main" val="400942698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ircle(in)">
                                      <p:cBhvr>
                                        <p:cTn id="11" dur="1000"/>
                                        <p:tgtEl>
                                          <p:spTgt spid="33"/>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ircle(in)">
                                      <p:cBhvr>
                                        <p:cTn id="14" dur="1000"/>
                                        <p:tgtEl>
                                          <p:spTgt spid="3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circle(in)">
                                      <p:cBhvr>
                                        <p:cTn id="17" dur="1000"/>
                                        <p:tgtEl>
                                          <p:spTgt spid="3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100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animBg="1"/>
      <p:bldP spid="34" grpId="0" animBg="1"/>
      <p:bldP spid="35"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13422"/>
            <a:ext cx="6580920" cy="696709"/>
          </a:xfrm>
        </p:spPr>
        <p:txBody>
          <a:bodyPr>
            <a:normAutofit/>
          </a:bodyPr>
          <a:lstStyle/>
          <a:p>
            <a:r>
              <a:rPr lang="en-US" dirty="0">
                <a:solidFill>
                  <a:srgbClr val="FF0000"/>
                </a:solidFill>
              </a:rPr>
              <a:t>Creating a HANA CDS View</a:t>
            </a:r>
          </a:p>
        </p:txBody>
      </p:sp>
      <p:sp>
        <p:nvSpPr>
          <p:cNvPr id="10" name="Text Placeholder 9"/>
          <p:cNvSpPr>
            <a:spLocks noGrp="1"/>
          </p:cNvSpPr>
          <p:nvPr>
            <p:ph type="body" sz="half" idx="2"/>
          </p:nvPr>
        </p:nvSpPr>
        <p:spPr>
          <a:xfrm>
            <a:off x="839788" y="1110131"/>
            <a:ext cx="3702561" cy="4710377"/>
          </a:xfrm>
        </p:spPr>
        <p:txBody>
          <a:bodyPr>
            <a:normAutofit/>
          </a:bodyPr>
          <a:lstStyle/>
          <a:p>
            <a:pPr marL="285750" indent="-285750">
              <a:buFont typeface="Arial" panose="020B0604020202020204" pitchFamily="34" charset="0"/>
              <a:buChar char="•"/>
            </a:pPr>
            <a:r>
              <a:rPr lang="en-US" dirty="0"/>
              <a:t>Right click on the new project, the navigate to New-&gt;Other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Then navigate to SAP HANA-&gt;Database Development-&gt; DDL Source File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6" name="Picture 5"/>
          <p:cNvPicPr>
            <a:picLocks noChangeAspect="1"/>
          </p:cNvPicPr>
          <p:nvPr/>
        </p:nvPicPr>
        <p:blipFill>
          <a:blip r:embed="rId2"/>
          <a:stretch>
            <a:fillRect/>
          </a:stretch>
        </p:blipFill>
        <p:spPr>
          <a:xfrm>
            <a:off x="5725119" y="94751"/>
            <a:ext cx="6269538" cy="3355284"/>
          </a:xfrm>
          <a:prstGeom prst="rect">
            <a:avLst/>
          </a:prstGeom>
        </p:spPr>
      </p:pic>
      <p:pic>
        <p:nvPicPr>
          <p:cNvPr id="8" name="Picture 7"/>
          <p:cNvPicPr>
            <a:picLocks noChangeAspect="1"/>
          </p:cNvPicPr>
          <p:nvPr/>
        </p:nvPicPr>
        <p:blipFill>
          <a:blip r:embed="rId3"/>
          <a:stretch>
            <a:fillRect/>
          </a:stretch>
        </p:blipFill>
        <p:spPr>
          <a:xfrm>
            <a:off x="5340582" y="3131527"/>
            <a:ext cx="3748832" cy="3726473"/>
          </a:xfrm>
          <a:prstGeom prst="rect">
            <a:avLst/>
          </a:prstGeom>
        </p:spPr>
      </p:pic>
    </p:spTree>
    <p:extLst>
      <p:ext uri="{BB962C8B-B14F-4D97-AF65-F5344CB8AC3E}">
        <p14:creationId xmlns:p14="http://schemas.microsoft.com/office/powerpoint/2010/main" val="1272625076"/>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13422"/>
            <a:ext cx="6580920" cy="696709"/>
          </a:xfrm>
        </p:spPr>
        <p:txBody>
          <a:bodyPr>
            <a:normAutofit/>
          </a:bodyPr>
          <a:lstStyle/>
          <a:p>
            <a:r>
              <a:rPr lang="en-US" dirty="0">
                <a:solidFill>
                  <a:srgbClr val="FF0000"/>
                </a:solidFill>
              </a:rPr>
              <a:t>Creating a HANA CDS View</a:t>
            </a:r>
          </a:p>
        </p:txBody>
      </p:sp>
      <p:sp>
        <p:nvSpPr>
          <p:cNvPr id="10" name="Text Placeholder 9"/>
          <p:cNvSpPr>
            <a:spLocks noGrp="1"/>
          </p:cNvSpPr>
          <p:nvPr>
            <p:ph type="body" sz="half" idx="2"/>
          </p:nvPr>
        </p:nvSpPr>
        <p:spPr>
          <a:xfrm>
            <a:off x="839788" y="1110131"/>
            <a:ext cx="3702561" cy="4710377"/>
          </a:xfrm>
        </p:spPr>
        <p:txBody>
          <a:bodyPr>
            <a:normAutofit/>
          </a:bodyPr>
          <a:lstStyle/>
          <a:p>
            <a:pPr marL="285750" indent="-285750">
              <a:buFont typeface="Arial" panose="020B0604020202020204" pitchFamily="34" charset="0"/>
              <a:buChar char="•"/>
            </a:pPr>
            <a:r>
              <a:rPr lang="en-US" dirty="0"/>
              <a:t>Enter the desired name of your CDS View (it must be ZJON_CDS for the source code to work)</a:t>
            </a:r>
          </a:p>
          <a:p>
            <a:pPr marL="285750" indent="-285750">
              <a:buFont typeface="Arial" panose="020B0604020202020204" pitchFamily="34" charset="0"/>
              <a:buChar char="•"/>
            </a:pPr>
            <a:r>
              <a:rPr lang="en-US" dirty="0"/>
              <a:t>Select the project that was just created</a:t>
            </a:r>
          </a:p>
          <a:p>
            <a:pPr marL="285750" indent="-285750">
              <a:buFont typeface="Arial" panose="020B0604020202020204" pitchFamily="34" charset="0"/>
              <a:buChar char="•"/>
            </a:pPr>
            <a:r>
              <a:rPr lang="en-US" dirty="0"/>
              <a:t>Hit Finish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3" name="Picture 2"/>
          <p:cNvPicPr>
            <a:picLocks noChangeAspect="1"/>
          </p:cNvPicPr>
          <p:nvPr/>
        </p:nvPicPr>
        <p:blipFill>
          <a:blip r:embed="rId2"/>
          <a:stretch>
            <a:fillRect/>
          </a:stretch>
        </p:blipFill>
        <p:spPr>
          <a:xfrm>
            <a:off x="6356471" y="1034927"/>
            <a:ext cx="4772025" cy="5210175"/>
          </a:xfrm>
          <a:prstGeom prst="rect">
            <a:avLst/>
          </a:prstGeom>
        </p:spPr>
      </p:pic>
    </p:spTree>
    <p:extLst>
      <p:ext uri="{BB962C8B-B14F-4D97-AF65-F5344CB8AC3E}">
        <p14:creationId xmlns:p14="http://schemas.microsoft.com/office/powerpoint/2010/main" val="253243412"/>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13422"/>
            <a:ext cx="6580920" cy="696709"/>
          </a:xfrm>
        </p:spPr>
        <p:txBody>
          <a:bodyPr>
            <a:normAutofit/>
          </a:bodyPr>
          <a:lstStyle/>
          <a:p>
            <a:r>
              <a:rPr lang="en-US" dirty="0">
                <a:solidFill>
                  <a:srgbClr val="FF0000"/>
                </a:solidFill>
              </a:rPr>
              <a:t>Creating a HANA CDS View</a:t>
            </a:r>
          </a:p>
        </p:txBody>
      </p:sp>
      <p:sp>
        <p:nvSpPr>
          <p:cNvPr id="10" name="Text Placeholder 9"/>
          <p:cNvSpPr>
            <a:spLocks noGrp="1"/>
          </p:cNvSpPr>
          <p:nvPr>
            <p:ph type="body" sz="half" idx="2"/>
          </p:nvPr>
        </p:nvSpPr>
        <p:spPr>
          <a:xfrm>
            <a:off x="839788" y="1110131"/>
            <a:ext cx="3702561" cy="4710377"/>
          </a:xfrm>
        </p:spPr>
        <p:txBody>
          <a:bodyPr>
            <a:normAutofit/>
          </a:bodyPr>
          <a:lstStyle/>
          <a:p>
            <a:pPr marL="285750" indent="-285750">
              <a:buFont typeface="Arial" panose="020B0604020202020204" pitchFamily="34" charset="0"/>
              <a:buChar char="•"/>
            </a:pPr>
            <a:r>
              <a:rPr lang="en-US" dirty="0"/>
              <a:t>To the right is an example CDS view. You will notice that it does not have the same annotations as the ABAP CDS view.</a:t>
            </a:r>
          </a:p>
          <a:p>
            <a:pPr marL="285750" indent="-285750">
              <a:buFont typeface="Arial" panose="020B0604020202020204" pitchFamily="34" charset="0"/>
              <a:buChar char="•"/>
            </a:pPr>
            <a:r>
              <a:rPr lang="en-US" dirty="0"/>
              <a:t>Instead, it does have the </a:t>
            </a:r>
            <a:r>
              <a:rPr lang="en-US" b="1" dirty="0"/>
              <a:t>namespace </a:t>
            </a:r>
            <a:r>
              <a:rPr lang="en-US" dirty="0"/>
              <a:t>keyword followed by the project name.</a:t>
            </a:r>
          </a:p>
          <a:p>
            <a:pPr marL="285750" indent="-285750">
              <a:buFont typeface="Arial" panose="020B0604020202020204" pitchFamily="34" charset="0"/>
              <a:buChar char="•"/>
            </a:pPr>
            <a:r>
              <a:rPr lang="en-US" dirty="0"/>
              <a:t>In addition, it has an @Schema notation followed by the schema that will be used (this should match the schema that contains your database tables, in this case </a:t>
            </a:r>
            <a:r>
              <a:rPr lang="en-US" b="1" dirty="0"/>
              <a:t>SAPA4H</a:t>
            </a:r>
            <a:r>
              <a:rPr lang="en-US" dirty="0"/>
              <a:t>.</a:t>
            </a:r>
          </a:p>
          <a:p>
            <a:pPr marL="285750" indent="-285750">
              <a:buFont typeface="Arial" panose="020B0604020202020204" pitchFamily="34" charset="0"/>
              <a:buChar char="•"/>
            </a:pPr>
            <a:r>
              <a:rPr lang="en-US" dirty="0"/>
              <a:t>Lastly, note that the field names MUST BE CAPITALIZED (or the code will no compile, leaving you with a very confusing error message)</a:t>
            </a:r>
          </a:p>
          <a:p>
            <a:pPr marL="285750" indent="-285750">
              <a:buFont typeface="Arial" panose="020B0604020202020204" pitchFamily="34" charset="0"/>
              <a:buChar char="•"/>
            </a:pPr>
            <a:r>
              <a:rPr lang="en-US" dirty="0"/>
              <a:t>While this HANA CDS view is still selected, hit the green arrow to activate this CDS view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5" name="Picture 4"/>
          <p:cNvPicPr>
            <a:picLocks noChangeAspect="1"/>
          </p:cNvPicPr>
          <p:nvPr/>
        </p:nvPicPr>
        <p:blipFill>
          <a:blip r:embed="rId2"/>
          <a:stretch>
            <a:fillRect/>
          </a:stretch>
        </p:blipFill>
        <p:spPr>
          <a:xfrm>
            <a:off x="5354515" y="1110131"/>
            <a:ext cx="6140328" cy="3439233"/>
          </a:xfrm>
          <a:prstGeom prst="rect">
            <a:avLst/>
          </a:prstGeom>
        </p:spPr>
      </p:pic>
      <p:pic>
        <p:nvPicPr>
          <p:cNvPr id="6" name="Picture 5"/>
          <p:cNvPicPr>
            <a:picLocks noChangeAspect="1"/>
          </p:cNvPicPr>
          <p:nvPr/>
        </p:nvPicPr>
        <p:blipFill>
          <a:blip r:embed="rId3"/>
          <a:stretch>
            <a:fillRect/>
          </a:stretch>
        </p:blipFill>
        <p:spPr>
          <a:xfrm>
            <a:off x="5074260" y="5134708"/>
            <a:ext cx="7019925" cy="685800"/>
          </a:xfrm>
          <a:prstGeom prst="rect">
            <a:avLst/>
          </a:prstGeom>
        </p:spPr>
      </p:pic>
    </p:spTree>
    <p:extLst>
      <p:ext uri="{BB962C8B-B14F-4D97-AF65-F5344CB8AC3E}">
        <p14:creationId xmlns:p14="http://schemas.microsoft.com/office/powerpoint/2010/main" val="4235462435"/>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57" y="413422"/>
            <a:ext cx="4110281" cy="696709"/>
          </a:xfrm>
        </p:spPr>
        <p:txBody>
          <a:bodyPr>
            <a:normAutofit fontScale="90000"/>
          </a:bodyPr>
          <a:lstStyle/>
          <a:p>
            <a:r>
              <a:rPr lang="en-US" dirty="0">
                <a:solidFill>
                  <a:srgbClr val="FF0000"/>
                </a:solidFill>
              </a:rPr>
              <a:t>Creating a HANA CDS View</a:t>
            </a:r>
          </a:p>
        </p:txBody>
      </p:sp>
      <p:sp>
        <p:nvSpPr>
          <p:cNvPr id="10" name="Text Placeholder 9"/>
          <p:cNvSpPr>
            <a:spLocks noGrp="1"/>
          </p:cNvSpPr>
          <p:nvPr>
            <p:ph type="body" sz="half" idx="2"/>
          </p:nvPr>
        </p:nvSpPr>
        <p:spPr>
          <a:xfrm>
            <a:off x="168314" y="1358615"/>
            <a:ext cx="3702561" cy="4710377"/>
          </a:xfrm>
        </p:spPr>
        <p:txBody>
          <a:bodyPr>
            <a:normAutofit/>
          </a:bodyPr>
          <a:lstStyle/>
          <a:p>
            <a:pPr marL="285750" indent="-285750">
              <a:buFont typeface="Arial" panose="020B0604020202020204" pitchFamily="34" charset="0"/>
              <a:buChar char="•"/>
            </a:pPr>
            <a:r>
              <a:rPr lang="en-US" dirty="0"/>
              <a:t>To utilize a HANA CDS View, a Native SQL call is required. This is because the ABAP Data Dictionary has no knowledge of this view since it was defined outside of the NetWeaver AS.</a:t>
            </a:r>
          </a:p>
          <a:p>
            <a:pPr marL="285750" indent="-285750">
              <a:buFont typeface="Arial" panose="020B0604020202020204" pitchFamily="34" charset="0"/>
              <a:buChar char="•"/>
            </a:pPr>
            <a:r>
              <a:rPr lang="en-US" dirty="0"/>
              <a:t>Native SQL can be extremely finicky, and debugging any issues can be extremely difficult.</a:t>
            </a:r>
          </a:p>
          <a:p>
            <a:pPr marL="285750" indent="-285750">
              <a:buFont typeface="Arial" panose="020B0604020202020204" pitchFamily="34" charset="0"/>
              <a:buChar char="•"/>
            </a:pPr>
            <a:r>
              <a:rPr lang="en-US" dirty="0"/>
              <a:t>Compare this code to the first CDS view in terms of complexity, maintainability, and flexibility. Its clear to see why ABAP CDS is always the better option, unless there is some feature that is only accessible through </a:t>
            </a:r>
            <a:r>
              <a:rPr lang="en-US"/>
              <a:t>HANA CDS.</a:t>
            </a: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3" name="Picture 2"/>
          <p:cNvPicPr>
            <a:picLocks noChangeAspect="1"/>
          </p:cNvPicPr>
          <p:nvPr/>
        </p:nvPicPr>
        <p:blipFill>
          <a:blip r:embed="rId2"/>
          <a:stretch>
            <a:fillRect/>
          </a:stretch>
        </p:blipFill>
        <p:spPr>
          <a:xfrm>
            <a:off x="3780692" y="237393"/>
            <a:ext cx="8393741" cy="6066692"/>
          </a:xfrm>
          <a:prstGeom prst="rect">
            <a:avLst/>
          </a:prstGeom>
        </p:spPr>
      </p:pic>
    </p:spTree>
    <p:extLst>
      <p:ext uri="{BB962C8B-B14F-4D97-AF65-F5344CB8AC3E}">
        <p14:creationId xmlns:p14="http://schemas.microsoft.com/office/powerpoint/2010/main" val="206310959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381000"/>
            <a:ext cx="7518400" cy="635000"/>
          </a:xfrm>
        </p:spPr>
        <p:txBody>
          <a:bodyPr>
            <a:normAutofit fontScale="90000"/>
          </a:bodyPr>
          <a:lstStyle/>
          <a:p>
            <a:r>
              <a:rPr lang="en-US" dirty="0">
                <a:solidFill>
                  <a:srgbClr val="FF0000"/>
                </a:solidFill>
              </a:rPr>
              <a:t>What is CDS?</a:t>
            </a:r>
          </a:p>
        </p:txBody>
      </p:sp>
      <p:sp>
        <p:nvSpPr>
          <p:cNvPr id="3" name="TextBox 2"/>
          <p:cNvSpPr txBox="1"/>
          <p:nvPr/>
        </p:nvSpPr>
        <p:spPr>
          <a:xfrm>
            <a:off x="457200" y="1803401"/>
            <a:ext cx="11277600" cy="4985980"/>
          </a:xfrm>
          <a:prstGeom prst="rect">
            <a:avLst/>
          </a:prstGeom>
          <a:noFill/>
        </p:spPr>
        <p:txBody>
          <a:bodyPr wrap="square" rtlCol="0">
            <a:spAutoFit/>
          </a:bodyPr>
          <a:lstStyle/>
          <a:p>
            <a:pPr marL="342900" indent="-342900">
              <a:buFont typeface="Arial" panose="020B0604020202020204" pitchFamily="34" charset="0"/>
              <a:buChar char="•"/>
            </a:pPr>
            <a:r>
              <a:rPr lang="en-US" sz="2400" dirty="0"/>
              <a:t>Core Data Services, or CDS, is a “semantically rich” Data Definition Language (or DDL) created by SAP. It provides an easy to understand and reusable tool that ABAP developers can utilize to execute the “code pushdown” paradigm. </a:t>
            </a:r>
          </a:p>
          <a:p>
            <a:pPr marL="342900" indent="-342900">
              <a:buFont typeface="Arial" panose="020B0604020202020204" pitchFamily="34" charset="0"/>
              <a:buChar char="•"/>
            </a:pPr>
            <a:r>
              <a:rPr lang="en-US" sz="2400" dirty="0"/>
              <a:t>CDS comes in different flavors , a HANA version and an ABAP version:</a:t>
            </a:r>
          </a:p>
          <a:p>
            <a:pPr marL="800100" lvl="1" indent="-342900">
              <a:buFont typeface="Arial" panose="020B0604020202020204" pitchFamily="34" charset="0"/>
              <a:buChar char="•"/>
            </a:pPr>
            <a:r>
              <a:rPr lang="en-US" sz="2400" dirty="0"/>
              <a:t>HANA CDS  - The lesser used option for ABAP coders is HANA CDS, the database language that can be used to create tables, views, and structures on the HANA database itself. Views created in HANA can be consumed from the </a:t>
            </a:r>
            <a:r>
              <a:rPr lang="en-US" sz="2400" dirty="0" err="1"/>
              <a:t>Netweaver</a:t>
            </a:r>
            <a:r>
              <a:rPr lang="en-US" sz="2400" dirty="0"/>
              <a:t> AS using Native SQL. </a:t>
            </a:r>
          </a:p>
          <a:p>
            <a:pPr marL="800100" lvl="1" indent="-342900">
              <a:buFont typeface="Arial" panose="020B0604020202020204" pitchFamily="34" charset="0"/>
              <a:buChar char="•"/>
            </a:pPr>
            <a:r>
              <a:rPr lang="en-US" sz="2400" dirty="0"/>
              <a:t>ABAP CDS – This is the CDS flavor that will almost be exclusively used in most SAP business software systems.  ABAP CDS is usually the best choice when designing and creating database views that will need to access the HANA database.  </a:t>
            </a:r>
          </a:p>
          <a:p>
            <a:endParaRPr lang="en-US" dirty="0"/>
          </a:p>
          <a:p>
            <a:endParaRPr lang="en-US" dirty="0"/>
          </a:p>
          <a:p>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0795720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381000"/>
            <a:ext cx="7518400" cy="635000"/>
          </a:xfrm>
        </p:spPr>
        <p:txBody>
          <a:bodyPr>
            <a:normAutofit fontScale="90000"/>
          </a:bodyPr>
          <a:lstStyle/>
          <a:p>
            <a:r>
              <a:rPr lang="en-US" dirty="0">
                <a:solidFill>
                  <a:srgbClr val="FF0000"/>
                </a:solidFill>
              </a:rPr>
              <a:t>What is CDS?</a:t>
            </a:r>
          </a:p>
        </p:txBody>
      </p:sp>
      <p:sp>
        <p:nvSpPr>
          <p:cNvPr id="3" name="TextBox 2"/>
          <p:cNvSpPr txBox="1"/>
          <p:nvPr/>
        </p:nvSpPr>
        <p:spPr>
          <a:xfrm>
            <a:off x="457200" y="1803401"/>
            <a:ext cx="11277600" cy="4955203"/>
          </a:xfrm>
          <a:prstGeom prst="rect">
            <a:avLst/>
          </a:prstGeom>
          <a:noFill/>
        </p:spPr>
        <p:txBody>
          <a:bodyPr wrap="square" rtlCol="0">
            <a:spAutoFit/>
          </a:bodyPr>
          <a:lstStyle/>
          <a:p>
            <a:pPr marL="342900" indent="-342900">
              <a:buFont typeface="Arial" panose="020B0604020202020204" pitchFamily="34" charset="0"/>
              <a:buChar char="•"/>
            </a:pPr>
            <a:r>
              <a:rPr lang="en-US" sz="2000" dirty="0"/>
              <a:t>ABAP CDS, made available with SAP </a:t>
            </a:r>
            <a:r>
              <a:rPr lang="en-US" sz="2000" dirty="0" err="1"/>
              <a:t>Netweaver</a:t>
            </a:r>
            <a:r>
              <a:rPr lang="en-US" sz="2000" dirty="0"/>
              <a:t> 7.40 SP5, allows coders to achieve the “code-to-data” programming paradigm using a reusable resource that can be used across different programs and projects.</a:t>
            </a:r>
          </a:p>
          <a:p>
            <a:pPr marL="342900" indent="-342900">
              <a:buFont typeface="Arial" panose="020B0604020202020204" pitchFamily="34" charset="0"/>
              <a:buChar char="•"/>
            </a:pPr>
            <a:r>
              <a:rPr lang="en-US" sz="2000" dirty="0"/>
              <a:t>“Code-to-data”, also sometimes referred to as “code-pushdown” is the process of moving data intensive programming logic from the application later down to the database layer.</a:t>
            </a:r>
          </a:p>
          <a:p>
            <a:pPr marL="342900" indent="-342900">
              <a:buFont typeface="Arial" panose="020B0604020202020204" pitchFamily="34" charset="0"/>
              <a:buChar char="•"/>
            </a:pPr>
            <a:r>
              <a:rPr lang="en-US" sz="2000" dirty="0"/>
              <a:t>CDS achieves these primarily through the use of “Views”, however the views in the context of CDS go beyond those classical SE11 since much of the logic previously left to the programming level (i.e. ABAP program logic) can now be outsourced to the database level.</a:t>
            </a:r>
          </a:p>
          <a:p>
            <a:pPr marL="342900" indent="-342900">
              <a:buFont typeface="Arial" panose="020B0604020202020204" pitchFamily="34" charset="0"/>
              <a:buChar char="•"/>
            </a:pPr>
            <a:r>
              <a:rPr lang="en-US" sz="2000" dirty="0"/>
              <a:t>Although CDS performs well with the HANA database and takes advantage of many of its features, it is actually an OPEN DDL (data definition language) language. The term Open meaning that it will work with all traditional databases that can be used to run the latest versions of the SAP NetWeaver products.</a:t>
            </a:r>
          </a:p>
          <a:p>
            <a:pPr marL="342900" indent="-342900">
              <a:buFont typeface="Arial" panose="020B0604020202020204" pitchFamily="34" charset="0"/>
              <a:buChar char="•"/>
            </a:pPr>
            <a:r>
              <a:rPr lang="en-US" sz="2000" dirty="0"/>
              <a:t>An ABAP CDS file can ONLY be create within the Eclipse IDE (there is no transaction to do this from SAP GUI). CDS files are written in an augmented form of SQL Script</a:t>
            </a:r>
            <a:endParaRPr lang="en-US" dirty="0"/>
          </a:p>
          <a:p>
            <a:endParaRPr lang="en-US" dirty="0"/>
          </a:p>
          <a:p>
            <a:endParaRPr lang="en-US" dirty="0"/>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0974312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372" y="328246"/>
            <a:ext cx="8117255" cy="635000"/>
          </a:xfrm>
        </p:spPr>
        <p:txBody>
          <a:bodyPr>
            <a:normAutofit fontScale="90000"/>
          </a:bodyPr>
          <a:lstStyle/>
          <a:p>
            <a:r>
              <a:rPr lang="en-US" dirty="0">
                <a:solidFill>
                  <a:srgbClr val="FF0000"/>
                </a:solidFill>
              </a:rPr>
              <a:t>Creating First CDS View (Using AWS)</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5" name="Picture 4"/>
          <p:cNvPicPr>
            <a:picLocks noChangeAspect="1"/>
          </p:cNvPicPr>
          <p:nvPr/>
        </p:nvPicPr>
        <p:blipFill>
          <a:blip r:embed="rId2"/>
          <a:stretch>
            <a:fillRect/>
          </a:stretch>
        </p:blipFill>
        <p:spPr>
          <a:xfrm>
            <a:off x="2164537" y="1470935"/>
            <a:ext cx="7862924" cy="5014669"/>
          </a:xfrm>
          <a:prstGeom prst="rect">
            <a:avLst/>
          </a:prstGeom>
        </p:spPr>
      </p:pic>
    </p:spTree>
    <p:extLst>
      <p:ext uri="{BB962C8B-B14F-4D97-AF65-F5344CB8AC3E}">
        <p14:creationId xmlns:p14="http://schemas.microsoft.com/office/powerpoint/2010/main" val="16166693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372" y="328246"/>
            <a:ext cx="8117255" cy="635000"/>
          </a:xfrm>
        </p:spPr>
        <p:txBody>
          <a:bodyPr>
            <a:normAutofit fontScale="90000"/>
          </a:bodyPr>
          <a:lstStyle/>
          <a:p>
            <a:r>
              <a:rPr lang="en-US" dirty="0">
                <a:solidFill>
                  <a:srgbClr val="FF0000"/>
                </a:solidFill>
              </a:rPr>
              <a:t>Creating First CDS View (Using AWS)</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3" name="Picture 2"/>
          <p:cNvPicPr>
            <a:picLocks noChangeAspect="1"/>
          </p:cNvPicPr>
          <p:nvPr/>
        </p:nvPicPr>
        <p:blipFill>
          <a:blip r:embed="rId2"/>
          <a:stretch>
            <a:fillRect/>
          </a:stretch>
        </p:blipFill>
        <p:spPr>
          <a:xfrm>
            <a:off x="2091106" y="1291431"/>
            <a:ext cx="8009785" cy="5108331"/>
          </a:xfrm>
          <a:prstGeom prst="rect">
            <a:avLst/>
          </a:prstGeom>
        </p:spPr>
      </p:pic>
    </p:spTree>
    <p:extLst>
      <p:ext uri="{BB962C8B-B14F-4D97-AF65-F5344CB8AC3E}">
        <p14:creationId xmlns:p14="http://schemas.microsoft.com/office/powerpoint/2010/main" val="81539960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372" y="328246"/>
            <a:ext cx="8117255" cy="635000"/>
          </a:xfrm>
        </p:spPr>
        <p:txBody>
          <a:bodyPr>
            <a:normAutofit fontScale="90000"/>
          </a:bodyPr>
          <a:lstStyle/>
          <a:p>
            <a:r>
              <a:rPr lang="en-US" dirty="0">
                <a:solidFill>
                  <a:srgbClr val="FF0000"/>
                </a:solidFill>
              </a:rPr>
              <a:t>Creating First CDS View (Using AWS)</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740876" y="1358852"/>
            <a:ext cx="8710246" cy="4839726"/>
          </a:xfrm>
          <a:prstGeom prst="rect">
            <a:avLst/>
          </a:prstGeom>
        </p:spPr>
      </p:pic>
    </p:spTree>
    <p:extLst>
      <p:ext uri="{BB962C8B-B14F-4D97-AF65-F5344CB8AC3E}">
        <p14:creationId xmlns:p14="http://schemas.microsoft.com/office/powerpoint/2010/main" val="316586474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372" y="328246"/>
            <a:ext cx="8117255" cy="635000"/>
          </a:xfrm>
        </p:spPr>
        <p:txBody>
          <a:bodyPr>
            <a:normAutofit fontScale="90000"/>
          </a:bodyPr>
          <a:lstStyle/>
          <a:p>
            <a:r>
              <a:rPr lang="en-US" dirty="0">
                <a:solidFill>
                  <a:srgbClr val="FF0000"/>
                </a:solidFill>
              </a:rPr>
              <a:t>Creating First CDS View (Using AWS)</a:t>
            </a:r>
          </a:p>
        </p:txBody>
      </p:sp>
      <p:sp>
        <p:nvSpPr>
          <p:cNvPr id="4" name="TextBox 3"/>
          <p:cNvSpPr txBox="1"/>
          <p:nvPr/>
        </p:nvSpPr>
        <p:spPr>
          <a:xfrm>
            <a:off x="4295165" y="1291431"/>
            <a:ext cx="247184" cy="359009"/>
          </a:xfrm>
          <a:prstGeom prst="rect">
            <a:avLst/>
          </a:prstGeom>
          <a:noFill/>
        </p:spPr>
        <p:txBody>
          <a:bodyPr wrap="none" rtlCol="0">
            <a:spAutoFit/>
          </a:bodyPr>
          <a:lstStyle/>
          <a:p>
            <a:r>
              <a:rPr lang="en-US" sz="1733" dirty="0">
                <a:solidFill>
                  <a:schemeClr val="tx1">
                    <a:lumMod val="50000"/>
                    <a:lumOff val="50000"/>
                  </a:schemeClr>
                </a:solidFill>
                <a:latin typeface="Open Sans" pitchFamily="34" charset="0"/>
                <a:ea typeface="Open Sans" pitchFamily="34" charset="0"/>
                <a:cs typeface="Open Sans" pitchFamily="34" charset="0"/>
              </a:rPr>
              <a:t> </a:t>
            </a:r>
            <a:endParaRPr lang="en-US" sz="1733" b="1" dirty="0">
              <a:solidFill>
                <a:srgbClr val="EF7960"/>
              </a:solidFill>
              <a:latin typeface="Open Sans" pitchFamily="34" charset="0"/>
              <a:ea typeface="Open Sans" pitchFamily="34" charset="0"/>
              <a:cs typeface="Open Sans"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35902" y="1291431"/>
            <a:ext cx="4866640" cy="4066540"/>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946531" y="2234247"/>
            <a:ext cx="5943600" cy="4446905"/>
          </a:xfrm>
          <a:prstGeom prst="rect">
            <a:avLst/>
          </a:prstGeom>
        </p:spPr>
      </p:pic>
    </p:spTree>
    <p:extLst>
      <p:ext uri="{BB962C8B-B14F-4D97-AF65-F5344CB8AC3E}">
        <p14:creationId xmlns:p14="http://schemas.microsoft.com/office/powerpoint/2010/main" val="1651684307"/>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12513</TotalTime>
  <Words>2311</Words>
  <Application>Microsoft Office PowerPoint</Application>
  <PresentationFormat>Widescreen</PresentationFormat>
  <Paragraphs>188</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Open Sans</vt:lpstr>
      <vt:lpstr>Office Theme</vt:lpstr>
      <vt:lpstr>PowerPoint Presentation</vt:lpstr>
      <vt:lpstr>Meet The Speaker</vt:lpstr>
      <vt:lpstr>Our Agenda</vt:lpstr>
      <vt:lpstr>What is CDS?</vt:lpstr>
      <vt:lpstr>What is CDS?</vt:lpstr>
      <vt:lpstr>Creating First CDS View (Using AWS)</vt:lpstr>
      <vt:lpstr>Creating First CDS View (Using AWS)</vt:lpstr>
      <vt:lpstr>Creating First CDS View (Using AWS)</vt:lpstr>
      <vt:lpstr>Creating First CDS View (Using AWS)</vt:lpstr>
      <vt:lpstr>Creating First CDS View (Using AWS)</vt:lpstr>
      <vt:lpstr>Creating First CDS View (Using AWS)</vt:lpstr>
      <vt:lpstr>Creating First CDS View (Using AWS)</vt:lpstr>
      <vt:lpstr>Creating First CDS View (Using AWS)</vt:lpstr>
      <vt:lpstr>Previewing a CDS View</vt:lpstr>
      <vt:lpstr>What happens on the HANA DB?</vt:lpstr>
      <vt:lpstr>What happens on the HANA DB?</vt:lpstr>
      <vt:lpstr>What happens on the HANA DB?</vt:lpstr>
      <vt:lpstr>Using a CDS View in an ABAP Program</vt:lpstr>
      <vt:lpstr>Associations</vt:lpstr>
      <vt:lpstr>Aggregate Functions</vt:lpstr>
      <vt:lpstr>Aggregate Functions</vt:lpstr>
      <vt:lpstr>CDS View Parameters</vt:lpstr>
      <vt:lpstr>Using CDS Views with Parameters</vt:lpstr>
      <vt:lpstr>Extending Views</vt:lpstr>
      <vt:lpstr>Extending Views</vt:lpstr>
      <vt:lpstr>Creating a HANA CDS View (Prerequisite)</vt:lpstr>
      <vt:lpstr>Creating a HANA CDS View</vt:lpstr>
      <vt:lpstr>Creating a HANA CDS View</vt:lpstr>
      <vt:lpstr>Creating a HANA CDS View</vt:lpstr>
      <vt:lpstr>Creating a HANA CDS View</vt:lpstr>
      <vt:lpstr>Creating a HANA CDS View</vt:lpstr>
      <vt:lpstr>Creating a HANA CDS View</vt:lpstr>
      <vt:lpstr>Creating a HANA CDS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Partners</dc:creator>
  <cp:lastModifiedBy>Andre, Jon [IT Partners INC]</cp:lastModifiedBy>
  <cp:revision>185</cp:revision>
  <dcterms:created xsi:type="dcterms:W3CDTF">2015-12-05T19:18:14Z</dcterms:created>
  <dcterms:modified xsi:type="dcterms:W3CDTF">2017-05-19T01:49:14Z</dcterms:modified>
</cp:coreProperties>
</file>